
<file path=[Content_Types].xml><?xml version="1.0" encoding="utf-8"?>
<Types xmlns="http://schemas.openxmlformats.org/package/2006/content-types">
  <Override PartName="/_rels/.rels" ContentType="application/vnd.openxmlformats-package.relationships+xml"/>
  <Override PartName="/ppt/notesSlides/notesSlide9.xml" ContentType="application/vnd.openxmlformats-officedocument.presentationml.notesSlide+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1.xml.rels" ContentType="application/vnd.openxmlformats-package.relationships+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_rels/slide7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12.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9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0.png" ContentType="image/png"/>
  <Override PartName="/ppt/media/image37.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8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59.png" ContentType="image/png"/>
  <Override PartName="/ppt/media/image10.png" ContentType="image/png"/>
  <Override PartName="/ppt/media/image69.png" ContentType="image/png"/>
  <Override PartName="/ppt/media/image23.png" ContentType="image/png"/>
  <Override PartName="/ppt/media/image58.png" ContentType="image/png"/>
  <Override PartName="/ppt/media/image41.png" ContentType="image/png"/>
  <Override PartName="/ppt/media/image1.jpeg" ContentType="image/jpeg"/>
  <Override PartName="/ppt/media/image83.png" ContentType="image/png"/>
  <Override PartName="/ppt/media/image38.png" ContentType="image/png"/>
  <Override PartName="/ppt/media/image3.png" ContentType="image/png"/>
  <Override PartName="/ppt/media/image53.png" ContentType="image/png"/>
  <Override PartName="/ppt/media/image56.png" ContentType="image/png"/>
  <Override PartName="/ppt/media/image21.png" ContentType="image/png"/>
  <Override PartName="/ppt/media/image39.png" ContentType="image/png"/>
  <Override PartName="/ppt/media/image4.png" ContentType="image/png"/>
  <Override PartName="/ppt/media/image54.png" ContentType="image/png"/>
  <Override PartName="/ppt/media/image12.jpeg" ContentType="image/jpeg"/>
  <Override PartName="/ppt/media/image19.png" ContentType="image/png"/>
  <Override PartName="/ppt/media/image9.png" ContentType="image/png"/>
  <Override PartName="/ppt/media/image94.png" ContentType="image/png"/>
  <Override PartName="/ppt/media/image13.png" ContentType="image/png"/>
  <Override PartName="/ppt/media/image14.png" ContentType="image/png"/>
  <Override PartName="/ppt/media/image15.png" ContentType="image/png"/>
  <Override PartName="/ppt/media/image16.png" ContentType="image/png"/>
  <Override PartName="/ppt/media/image6.png" ContentType="image/png"/>
  <Override PartName="/ppt/media/image91.png" ContentType="image/png"/>
  <Override PartName="/ppt/media/image17.png" ContentType="image/png"/>
  <Override PartName="/ppt/media/image11.png" ContentType="image/png"/>
  <Override PartName="/ppt/media/image2.jpeg" ContentType="image/jpeg"/>
  <Override PartName="/ppt/media/image18.png" ContentType="image/png"/>
  <Override PartName="/ppt/media/image8.png" ContentType="image/png"/>
  <Override PartName="/ppt/media/image93.png" ContentType="image/png"/>
  <Override PartName="/ppt/media/image90.png" ContentType="image/png"/>
  <Override PartName="/ppt/media/image5.png" ContentType="image/png"/>
  <Override PartName="/ppt/media/image55.png" ContentType="image/png"/>
  <Override PartName="/ppt/media/image20.png" ContentType="image/png"/>
  <Override PartName="/ppt/media/image79.png" ContentType="image/png"/>
  <Override PartName="/ppt/media/image92.png" ContentType="image/png"/>
  <Override PartName="/ppt/media/image7.png" ContentType="image/png"/>
  <Override PartName="/ppt/media/image57.png" ContentType="image/png"/>
  <Override PartName="/ppt/media/image22.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0.png" ContentType="image/png"/>
  <Override PartName="/ppt/media/image81.png" ContentType="image/png"/>
  <Override PartName="/ppt/media/image82.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95.png" ContentType="image/png"/>
  <Override PartName="/ppt/media/image96.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756000" y="5078520"/>
            <a:ext cx="6047640" cy="4811040"/>
          </a:xfrm>
          <a:prstGeom prst="rect">
            <a:avLst/>
          </a:prstGeom>
        </p:spPr>
        <p:txBody>
          <a:bodyPr lIns="0" rIns="0" tIns="0" bIns="0"/>
          <a:p>
            <a:r>
              <a:rPr b="0" lang="fr-FR" sz="2000" spc="-1" strike="noStrike">
                <a:solidFill>
                  <a:srgbClr val="000000"/>
                </a:solidFill>
                <a:uFill>
                  <a:solidFill>
                    <a:srgbClr val="ffffff"/>
                  </a:solidFill>
                </a:uFill>
                <a:latin typeface="Arial"/>
              </a:rPr>
              <a:t>Cliquez pour modifier le format des notes</a:t>
            </a:r>
            <a:endParaRPr b="0" lang="fr-FR" sz="2000" spc="-1" strike="noStrike">
              <a:solidFill>
                <a:srgbClr val="000000"/>
              </a:solidFill>
              <a:uFill>
                <a:solidFill>
                  <a:srgbClr val="ffffff"/>
                </a:solidFill>
              </a:uFill>
              <a:latin typeface="Arial"/>
            </a:endParaRPr>
          </a:p>
        </p:txBody>
      </p:sp>
      <p:sp>
        <p:nvSpPr>
          <p:cNvPr id="149" name="PlaceHolder 2"/>
          <p:cNvSpPr>
            <a:spLocks noGrp="1"/>
          </p:cNvSpPr>
          <p:nvPr>
            <p:ph type="hdr"/>
          </p:nvPr>
        </p:nvSpPr>
        <p:spPr>
          <a:xfrm>
            <a:off x="0" y="0"/>
            <a:ext cx="3280680" cy="534240"/>
          </a:xfrm>
          <a:prstGeom prst="rect">
            <a:avLst/>
          </a:prstGeom>
        </p:spPr>
        <p:txBody>
          <a:bodyPr lIns="0" rIns="0" tIns="0" bIns="0"/>
          <a:p>
            <a:r>
              <a:rPr b="0" lang="fr-FR" sz="1400" spc="-1" strike="noStrike">
                <a:solidFill>
                  <a:srgbClr val="000000"/>
                </a:solidFill>
                <a:uFill>
                  <a:solidFill>
                    <a:srgbClr val="ffffff"/>
                  </a:solidFill>
                </a:uFill>
                <a:latin typeface="Times New Roman"/>
              </a:rPr>
              <a:t>&lt;en-tête&gt;</a:t>
            </a:r>
            <a:endParaRPr b="0" lang="fr-FR" sz="1400" spc="-1" strike="noStrike">
              <a:solidFill>
                <a:srgbClr val="000000"/>
              </a:solidFill>
              <a:uFill>
                <a:solidFill>
                  <a:srgbClr val="ffffff"/>
                </a:solidFill>
              </a:uFill>
              <a:latin typeface="Times New Roman"/>
            </a:endParaRPr>
          </a:p>
        </p:txBody>
      </p:sp>
      <p:sp>
        <p:nvSpPr>
          <p:cNvPr id="150" name="PlaceHolder 3"/>
          <p:cNvSpPr>
            <a:spLocks noGrp="1"/>
          </p:cNvSpPr>
          <p:nvPr>
            <p:ph type="dt"/>
          </p:nvPr>
        </p:nvSpPr>
        <p:spPr>
          <a:xfrm>
            <a:off x="4278960" y="0"/>
            <a:ext cx="3280680" cy="534240"/>
          </a:xfrm>
          <a:prstGeom prst="rect">
            <a:avLst/>
          </a:prstGeom>
        </p:spPr>
        <p:txBody>
          <a:bodyPr lIns="0" rIns="0" tIns="0" bIns="0"/>
          <a:p>
            <a:pPr algn="r"/>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151" name="PlaceHolder 4"/>
          <p:cNvSpPr>
            <a:spLocks noGrp="1"/>
          </p:cNvSpPr>
          <p:nvPr>
            <p:ph type="ftr"/>
          </p:nvPr>
        </p:nvSpPr>
        <p:spPr>
          <a:xfrm>
            <a:off x="0" y="10157400"/>
            <a:ext cx="3280680" cy="534240"/>
          </a:xfrm>
          <a:prstGeom prst="rect">
            <a:avLst/>
          </a:prstGeom>
        </p:spPr>
        <p:txBody>
          <a:bodyPr lIns="0" rIns="0" tIns="0" bIns="0" anchor="b"/>
          <a:p>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152" name="PlaceHolder 5"/>
          <p:cNvSpPr>
            <a:spLocks noGrp="1"/>
          </p:cNvSpPr>
          <p:nvPr>
            <p:ph type="sldNum"/>
          </p:nvPr>
        </p:nvSpPr>
        <p:spPr>
          <a:xfrm>
            <a:off x="4278960" y="10157400"/>
            <a:ext cx="3280680" cy="534240"/>
          </a:xfrm>
          <a:prstGeom prst="rect">
            <a:avLst/>
          </a:prstGeom>
        </p:spPr>
        <p:txBody>
          <a:bodyPr lIns="0" rIns="0" tIns="0" bIns="0" anchor="b"/>
          <a:p>
            <a:pPr algn="r"/>
            <a:fld id="{563DDD42-F62F-4FA9-9F38-C0711F164898}"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body"/>
          </p:nvPr>
        </p:nvSpPr>
        <p:spPr>
          <a:xfrm>
            <a:off x="685800" y="4343400"/>
            <a:ext cx="5483160" cy="4111560"/>
          </a:xfrm>
          <a:prstGeom prst="rect">
            <a:avLst/>
          </a:prstGeom>
        </p:spPr>
        <p:txBody>
          <a:bodyPr lIns="0" rIns="0" tIns="0" bIns="0"/>
          <a:p>
            <a:endParaRPr b="0" lang="fr-FR" sz="2000" spc="-1" strike="noStrike">
              <a:solidFill>
                <a:srgbClr val="000000"/>
              </a:solidFill>
              <a:uFill>
                <a:solidFill>
                  <a:srgbClr val="ffffff"/>
                </a:solidFill>
              </a:uFill>
              <a:latin typeface="Arial"/>
            </a:endParaRPr>
          </a:p>
        </p:txBody>
      </p:sp>
      <p:sp>
        <p:nvSpPr>
          <p:cNvPr id="788" name="CustomShape 2"/>
          <p:cNvSpPr/>
          <p:nvPr/>
        </p:nvSpPr>
        <p:spPr>
          <a:xfrm>
            <a:off x="3884760" y="8685360"/>
            <a:ext cx="2968560" cy="453960"/>
          </a:xfrm>
          <a:prstGeom prst="rect">
            <a:avLst/>
          </a:prstGeom>
          <a:noFill/>
          <a:ln>
            <a:noFill/>
          </a:ln>
        </p:spPr>
        <p:style>
          <a:lnRef idx="0"/>
          <a:fillRef idx="0"/>
          <a:effectRef idx="0"/>
          <a:fontRef idx="minor"/>
        </p:style>
      </p:sp>
      <p:sp>
        <p:nvSpPr>
          <p:cNvPr id="789" name="CustomShape 3"/>
          <p:cNvSpPr/>
          <p:nvPr/>
        </p:nvSpPr>
        <p:spPr>
          <a:xfrm>
            <a:off x="0" y="10157400"/>
            <a:ext cx="3277800" cy="53136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b="0" lang="fr-FR" sz="14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body"/>
          </p:nvPr>
        </p:nvSpPr>
        <p:spPr>
          <a:xfrm>
            <a:off x="756000" y="5078520"/>
            <a:ext cx="6044760" cy="4808160"/>
          </a:xfrm>
          <a:prstGeom prst="rect">
            <a:avLst/>
          </a:prstGeom>
        </p:spPr>
        <p:txBody>
          <a:bodyPr lIns="0" rIns="0" tIns="0" bIns="0"/>
          <a:p>
            <a:endParaRPr b="0" lang="fr-FR" sz="2000" spc="-1" strike="noStrike">
              <a:solidFill>
                <a:srgbClr val="000000"/>
              </a:solidFill>
              <a:uFill>
                <a:solidFill>
                  <a:srgbClr val="ffffff"/>
                </a:solidFill>
              </a:uFill>
              <a:latin typeface="Arial"/>
            </a:endParaRPr>
          </a:p>
        </p:txBody>
      </p:sp>
      <p:sp>
        <p:nvSpPr>
          <p:cNvPr id="791" name="CustomShape 2"/>
          <p:cNvSpPr/>
          <p:nvPr/>
        </p:nvSpPr>
        <p:spPr>
          <a:xfrm>
            <a:off x="4278960" y="10157400"/>
            <a:ext cx="3277800" cy="531360"/>
          </a:xfrm>
          <a:prstGeom prst="rect">
            <a:avLst/>
          </a:prstGeom>
          <a:noFill/>
          <a:ln>
            <a:noFill/>
          </a:ln>
        </p:spPr>
        <p:style>
          <a:lnRef idx="0"/>
          <a:fillRef idx="0"/>
          <a:effectRef idx="0"/>
          <a:fontRef idx="minor"/>
        </p:style>
      </p:sp>
      <p:sp>
        <p:nvSpPr>
          <p:cNvPr id="792" name="CustomShape 3"/>
          <p:cNvSpPr/>
          <p:nvPr/>
        </p:nvSpPr>
        <p:spPr>
          <a:xfrm>
            <a:off x="0" y="10157400"/>
            <a:ext cx="3277800" cy="53136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b="0" lang="fr-FR" sz="14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756000" y="5078520"/>
            <a:ext cx="6044760" cy="4808160"/>
          </a:xfrm>
          <a:prstGeom prst="rect">
            <a:avLst/>
          </a:prstGeom>
        </p:spPr>
        <p:txBody>
          <a:bodyPr lIns="0" rIns="0" tIns="0" bIns="0"/>
          <a:p>
            <a:endParaRPr b="0" lang="fr-FR" sz="2000" spc="-1" strike="noStrike">
              <a:solidFill>
                <a:srgbClr val="000000"/>
              </a:solidFill>
              <a:uFill>
                <a:solidFill>
                  <a:srgbClr val="ffffff"/>
                </a:solidFill>
              </a:uFill>
              <a:latin typeface="Arial"/>
            </a:endParaRPr>
          </a:p>
        </p:txBody>
      </p:sp>
      <p:sp>
        <p:nvSpPr>
          <p:cNvPr id="794" name="CustomShape 2"/>
          <p:cNvSpPr/>
          <p:nvPr/>
        </p:nvSpPr>
        <p:spPr>
          <a:xfrm>
            <a:off x="4278960" y="10157400"/>
            <a:ext cx="3277800" cy="531360"/>
          </a:xfrm>
          <a:prstGeom prst="rect">
            <a:avLst/>
          </a:prstGeom>
          <a:noFill/>
          <a:ln>
            <a:noFill/>
          </a:ln>
        </p:spPr>
        <p:style>
          <a:lnRef idx="0"/>
          <a:fillRef idx="0"/>
          <a:effectRef idx="0"/>
          <a:fontRef idx="minor"/>
        </p:style>
      </p:sp>
      <p:sp>
        <p:nvSpPr>
          <p:cNvPr id="795" name="CustomShape 3"/>
          <p:cNvSpPr/>
          <p:nvPr/>
        </p:nvSpPr>
        <p:spPr>
          <a:xfrm>
            <a:off x="0" y="10157400"/>
            <a:ext cx="3277800" cy="53136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b="0" lang="fr-FR" sz="14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34"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37" name="PlaceHolder 3"/>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pic>
        <p:nvPicPr>
          <p:cNvPr id="38" name="" descr=""/>
          <p:cNvPicPr/>
          <p:nvPr/>
        </p:nvPicPr>
        <p:blipFill>
          <a:blip r:embed="rId2"/>
          <a:stretch/>
        </p:blipFill>
        <p:spPr>
          <a:xfrm>
            <a:off x="2078640" y="1604520"/>
            <a:ext cx="4985640" cy="3977280"/>
          </a:xfrm>
          <a:prstGeom prst="rect">
            <a:avLst/>
          </a:prstGeom>
          <a:ln>
            <a:noFill/>
          </a:ln>
        </p:spPr>
      </p:pic>
      <p:pic>
        <p:nvPicPr>
          <p:cNvPr id="39" name="" descr=""/>
          <p:cNvPicPr/>
          <p:nvPr/>
        </p:nvPicPr>
        <p:blipFill>
          <a:blip r:embed="rId3"/>
          <a:stretch/>
        </p:blipFill>
        <p:spPr>
          <a:xfrm>
            <a:off x="2078640" y="1604520"/>
            <a:ext cx="498564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69"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70"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pic>
        <p:nvPicPr>
          <p:cNvPr id="74" name="" descr=""/>
          <p:cNvPicPr/>
          <p:nvPr/>
        </p:nvPicPr>
        <p:blipFill>
          <a:blip r:embed="rId2"/>
          <a:stretch/>
        </p:blipFill>
        <p:spPr>
          <a:xfrm>
            <a:off x="2078640" y="1604520"/>
            <a:ext cx="4985640" cy="3977280"/>
          </a:xfrm>
          <a:prstGeom prst="rect">
            <a:avLst/>
          </a:prstGeom>
          <a:ln>
            <a:noFill/>
          </a:ln>
        </p:spPr>
      </p:pic>
      <p:pic>
        <p:nvPicPr>
          <p:cNvPr id="75" name="" descr=""/>
          <p:cNvPicPr/>
          <p:nvPr/>
        </p:nvPicPr>
        <p:blipFill>
          <a:blip r:embed="rId3"/>
          <a:stretch/>
        </p:blipFill>
        <p:spPr>
          <a:xfrm>
            <a:off x="2078640" y="1604520"/>
            <a:ext cx="498564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06"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pic>
        <p:nvPicPr>
          <p:cNvPr id="110" name="" descr=""/>
          <p:cNvPicPr/>
          <p:nvPr/>
        </p:nvPicPr>
        <p:blipFill>
          <a:blip r:embed="rId2"/>
          <a:stretch/>
        </p:blipFill>
        <p:spPr>
          <a:xfrm>
            <a:off x="2078640" y="1604520"/>
            <a:ext cx="4985640" cy="3977280"/>
          </a:xfrm>
          <a:prstGeom prst="rect">
            <a:avLst/>
          </a:prstGeom>
          <a:ln>
            <a:noFill/>
          </a:ln>
        </p:spPr>
      </p:pic>
      <p:pic>
        <p:nvPicPr>
          <p:cNvPr id="111" name="" descr=""/>
          <p:cNvPicPr/>
          <p:nvPr/>
        </p:nvPicPr>
        <p:blipFill>
          <a:blip r:embed="rId3"/>
          <a:stretch/>
        </p:blipFill>
        <p:spPr>
          <a:xfrm>
            <a:off x="2078640" y="1604520"/>
            <a:ext cx="498564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1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19"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2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25"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26"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34"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36"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37"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41"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42" name="PlaceHolder 5"/>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44"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45" name="PlaceHolder 3"/>
          <p:cNvSpPr>
            <a:spLocks noGrp="1"/>
          </p:cNvSpPr>
          <p:nvPr>
            <p:ph type="body"/>
          </p:nvPr>
        </p:nvSpPr>
        <p:spPr>
          <a:xfrm>
            <a:off x="457200" y="1604520"/>
            <a:ext cx="822924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pic>
        <p:nvPicPr>
          <p:cNvPr id="146" name="" descr=""/>
          <p:cNvPicPr/>
          <p:nvPr/>
        </p:nvPicPr>
        <p:blipFill>
          <a:blip r:embed="rId2"/>
          <a:stretch/>
        </p:blipFill>
        <p:spPr>
          <a:xfrm>
            <a:off x="2078640" y="1604520"/>
            <a:ext cx="4985640" cy="3977280"/>
          </a:xfrm>
          <a:prstGeom prst="rect">
            <a:avLst/>
          </a:prstGeom>
          <a:ln>
            <a:noFill/>
          </a:ln>
        </p:spPr>
      </p:pic>
      <p:pic>
        <p:nvPicPr>
          <p:cNvPr id="147" name="" descr=""/>
          <p:cNvPicPr/>
          <p:nvPr/>
        </p:nvPicPr>
        <p:blipFill>
          <a:blip r:embed="rId3"/>
          <a:stretch/>
        </p:blipFill>
        <p:spPr>
          <a:xfrm>
            <a:off x="2078640" y="1604520"/>
            <a:ext cx="4985640" cy="397728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5720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28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60360" y="6321600"/>
            <a:ext cx="8420040" cy="17604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1" name="Image 10" descr=""/>
          <p:cNvPicPr/>
          <p:nvPr/>
        </p:nvPicPr>
        <p:blipFill>
          <a:blip r:embed="rId2"/>
          <a:stretch/>
        </p:blipFill>
        <p:spPr>
          <a:xfrm>
            <a:off x="4211640" y="287280"/>
            <a:ext cx="717480" cy="717480"/>
          </a:xfrm>
          <a:prstGeom prst="rect">
            <a:avLst/>
          </a:prstGeom>
          <a:ln>
            <a:noFill/>
          </a:ln>
        </p:spPr>
      </p:pic>
      <p:sp>
        <p:nvSpPr>
          <p:cNvPr id="2" name="CustomShape 2"/>
          <p:cNvSpPr/>
          <p:nvPr/>
        </p:nvSpPr>
        <p:spPr>
          <a:xfrm>
            <a:off x="360360" y="1295280"/>
            <a:ext cx="8420040" cy="446076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descr=""/>
          <p:cNvPicPr/>
          <p:nvPr/>
        </p:nvPicPr>
        <p:blipFill>
          <a:blip r:embed="rId3"/>
          <a:stretch/>
        </p:blipFill>
        <p:spPr>
          <a:xfrm>
            <a:off x="2663640" y="0"/>
            <a:ext cx="4316760" cy="118584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rIns="0" tIns="0" bIns="0" anchor="ctr"/>
          <a:p>
            <a:r>
              <a:rPr b="0" lang="fr-FR" sz="1800" spc="-1" strike="noStrike">
                <a:solidFill>
                  <a:srgbClr val="000000"/>
                </a:solidFill>
                <a:uFill>
                  <a:solidFill>
                    <a:srgbClr val="ffffff"/>
                  </a:solidFill>
                </a:uFill>
                <a:latin typeface="Arial"/>
              </a:rPr>
              <a:t>Cliquez pour éditer le format du texte-titre</a:t>
            </a:r>
            <a:endParaRPr b="0" lang="fr-FR" sz="1800" spc="-1" strike="noStrike">
              <a:solidFill>
                <a:srgbClr val="000000"/>
              </a:solidFill>
              <a:uFill>
                <a:solidFill>
                  <a:srgbClr val="ffffff"/>
                </a:solidFill>
              </a:uFill>
              <a:latin typeface="Arial"/>
            </a:endParaRPr>
          </a:p>
        </p:txBody>
      </p:sp>
      <p:sp>
        <p:nvSpPr>
          <p:cNvPr id="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uFill>
                  <a:solidFill>
                    <a:srgbClr val="ffffff"/>
                  </a:solidFill>
                </a:uFill>
                <a:latin typeface="Arial"/>
              </a:rPr>
              <a:t>Cliquez pour éditer le format du plan de texte</a:t>
            </a:r>
            <a:endParaRPr b="0" lang="fr-FR"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2000" spc="-1" strike="noStrike">
                <a:solidFill>
                  <a:srgbClr val="000000"/>
                </a:solidFill>
                <a:uFill>
                  <a:solidFill>
                    <a:srgbClr val="ffffff"/>
                  </a:solidFill>
                </a:uFill>
                <a:latin typeface="Arial"/>
              </a:rPr>
              <a:t>Second niveau de plan</a:t>
            </a:r>
            <a:endParaRPr b="0" lang="fr-FR"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r>
              <a:rPr b="0" lang="fr-FR" sz="1800" spc="-1" strike="noStrike">
                <a:solidFill>
                  <a:srgbClr val="000000"/>
                </a:solidFill>
                <a:uFill>
                  <a:solidFill>
                    <a:srgbClr val="ffffff"/>
                  </a:solidFill>
                </a:uFill>
                <a:latin typeface="Arial"/>
              </a:rPr>
              <a:t>Cliquez pour éditer le format du texte-titre</a:t>
            </a:r>
            <a:endParaRPr b="0" lang="fr-FR" sz="18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uFill>
                  <a:solidFill>
                    <a:srgbClr val="ffffff"/>
                  </a:solidFill>
                </a:uFill>
                <a:latin typeface="Arial"/>
              </a:rPr>
              <a:t>Cliquez pour éditer le format du plan de texte</a:t>
            </a:r>
            <a:endParaRPr b="0" lang="fr-FR"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2000" spc="-1" strike="noStrike">
                <a:solidFill>
                  <a:srgbClr val="000000"/>
                </a:solidFill>
                <a:uFill>
                  <a:solidFill>
                    <a:srgbClr val="ffffff"/>
                  </a:solidFill>
                </a:uFill>
                <a:latin typeface="Arial"/>
              </a:rPr>
              <a:t>Second niveau de plan</a:t>
            </a:r>
            <a:endParaRPr b="0" lang="fr-FR"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8880" cy="1144440"/>
          </a:xfrm>
          <a:prstGeom prst="rect">
            <a:avLst/>
          </a:prstGeom>
        </p:spPr>
        <p:txBody>
          <a:bodyPr lIns="0" rIns="0" tIns="0" bIns="0" anchor="ctr"/>
          <a:p>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uFill>
                  <a:solidFill>
                    <a:srgbClr val="ffffff"/>
                  </a:solidFill>
                </a:uFill>
                <a:latin typeface="Arial"/>
              </a:rPr>
              <a:t>Cliquez pour éditer le format du plan de texte</a:t>
            </a:r>
            <a:endParaRPr b="0" lang="fr-FR"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2000" spc="-1" strike="noStrike">
                <a:solidFill>
                  <a:srgbClr val="000000"/>
                </a:solidFill>
                <a:uFill>
                  <a:solidFill>
                    <a:srgbClr val="ffffff"/>
                  </a:solidFill>
                </a:uFill>
                <a:latin typeface="Arial"/>
              </a:rPr>
              <a:t>Second niveau de plan</a:t>
            </a:r>
            <a:endParaRPr b="0" lang="fr-FR"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p:spPr>
        <p:txBody>
          <a:bodyPr lIns="0" rIns="0" tIns="0" bIns="0" anchor="ctr"/>
          <a:p>
            <a:r>
              <a:rPr b="0" lang="fr-FR" sz="1800" spc="-1" strike="noStrike">
                <a:solidFill>
                  <a:srgbClr val="000000"/>
                </a:solidFill>
                <a:uFill>
                  <a:solidFill>
                    <a:srgbClr val="ffffff"/>
                  </a:solidFill>
                </a:uFill>
                <a:latin typeface="Arial"/>
              </a:rPr>
              <a:t>Cliquez pour éditer le format du texte-titre</a:t>
            </a:r>
            <a:endParaRPr b="0" lang="fr-FR" sz="18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uFill>
                  <a:solidFill>
                    <a:srgbClr val="ffffff"/>
                  </a:solidFill>
                </a:uFill>
                <a:latin typeface="Arial"/>
              </a:rPr>
              <a:t>Cliquez pour éditer le format du plan de texte</a:t>
            </a:r>
            <a:endParaRPr b="0" lang="fr-FR"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fr-FR" sz="2000" spc="-1" strike="noStrike">
                <a:solidFill>
                  <a:srgbClr val="000000"/>
                </a:solidFill>
                <a:uFill>
                  <a:solidFill>
                    <a:srgbClr val="ffffff"/>
                  </a:solidFill>
                </a:uFill>
                <a:latin typeface="Arial"/>
              </a:rPr>
              <a:t>Second niveau de plan</a:t>
            </a:r>
            <a:endParaRPr b="0" lang="fr-FR"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file://home/fab/Dev/altair/Docs/Guide%20utilisateurs.pptx#Diapo 37" TargetMode="Externa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hyperlink" Target="file://home/fab/Dev/altair/Docs/Guide%20utilisateurs.pptx#Diapo 20" TargetMode="External"/><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827640" y="2637000"/>
            <a:ext cx="7556400" cy="1256760"/>
          </a:xfrm>
          <a:prstGeom prst="rect">
            <a:avLst/>
          </a:prstGeom>
          <a:noFill/>
          <a:ln>
            <a:noFill/>
          </a:ln>
        </p:spPr>
        <p:style>
          <a:lnRef idx="0"/>
          <a:fillRef idx="0"/>
          <a:effectRef idx="0"/>
          <a:fontRef idx="minor"/>
        </p:style>
        <p:txBody>
          <a:bodyPr lIns="0" rIns="0" tIns="0" bIns="0" anchor="b"/>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a:solidFill>
                  <a:srgbClr val="ffffff"/>
                </a:solidFill>
                <a:uFill>
                  <a:solidFill>
                    <a:srgbClr val="ffffff"/>
                  </a:solidFill>
                </a:uFill>
                <a:latin typeface="Times New Roman"/>
                <a:ea typeface="DejaVu Sans"/>
              </a:rPr>
              <a:t>Guide de formation au logiciel Altaïr</a:t>
            </a:r>
            <a:endParaRPr b="0" lang="fr-FR" sz="2400" spc="-1" strike="noStrike">
              <a:solidFill>
                <a:srgbClr val="000000"/>
              </a:solidFill>
              <a:uFill>
                <a:solidFill>
                  <a:srgbClr val="ffffff"/>
                </a:solidFill>
              </a:uFill>
              <a:latin typeface="Arial"/>
            </a:endParaRPr>
          </a:p>
          <a:p>
            <a:pPr algn="ctr">
              <a:lnSpc>
                <a:spcPct val="100000"/>
              </a:lnSpc>
            </a:pPr>
            <a:r>
              <a:rPr b="0" lang="fr-FR" sz="1600" spc="-1" strike="noStrike">
                <a:solidFill>
                  <a:srgbClr val="ffffff"/>
                </a:solidFill>
                <a:uFill>
                  <a:solidFill>
                    <a:srgbClr val="ffffff"/>
                  </a:solidFill>
                </a:uFill>
                <a:latin typeface="Times New Roman"/>
                <a:ea typeface="DejaVu Sans"/>
              </a:rPr>
              <a:t>Analyse des Lignes de Traitement, des Attributions Indemnitaires et Rémunérations diverses</a:t>
            </a:r>
            <a:endParaRPr b="0" lang="fr-FR" sz="1600" spc="-1" strike="noStrike">
              <a:solidFill>
                <a:srgbClr val="000000"/>
              </a:solidFill>
              <a:uFill>
                <a:solidFill>
                  <a:srgbClr val="ffffff"/>
                </a:solidFill>
              </a:uFill>
              <a:latin typeface="Arial"/>
            </a:endParaRPr>
          </a:p>
          <a:p>
            <a:pPr algn="ctr">
              <a:lnSpc>
                <a:spcPct val="100000"/>
              </a:lnSpc>
            </a:pPr>
            <a:endParaRPr b="0" lang="fr-FR" sz="1600" spc="-1" strike="noStrike">
              <a:solidFill>
                <a:srgbClr val="000000"/>
              </a:solidFill>
              <a:uFill>
                <a:solidFill>
                  <a:srgbClr val="ffffff"/>
                </a:solidFill>
              </a:uFill>
              <a:latin typeface="Arial"/>
            </a:endParaRPr>
          </a:p>
          <a:p>
            <a:pPr algn="ctr">
              <a:lnSpc>
                <a:spcPct val="100000"/>
              </a:lnSpc>
            </a:pPr>
            <a:endParaRPr b="0" lang="fr-FR" sz="1600" spc="-1" strike="noStrike">
              <a:solidFill>
                <a:srgbClr val="000000"/>
              </a:solidFill>
              <a:uFill>
                <a:solidFill>
                  <a:srgbClr val="ffffff"/>
                </a:solidFill>
              </a:uFill>
              <a:latin typeface="Arial"/>
            </a:endParaRPr>
          </a:p>
          <a:p>
            <a:pPr algn="ctr">
              <a:lnSpc>
                <a:spcPct val="100000"/>
              </a:lnSpc>
            </a:pPr>
            <a:r>
              <a:rPr b="0" lang="fr-FR" sz="2400" spc="-1" strike="noStrike">
                <a:solidFill>
                  <a:srgbClr val="ffffff"/>
                </a:solidFill>
                <a:uFill>
                  <a:solidFill>
                    <a:srgbClr val="ffffff"/>
                  </a:solidFill>
                </a:uFill>
                <a:latin typeface="Times New Roman"/>
                <a:ea typeface="DejaVu Sans"/>
              </a:rPr>
              <a:t>L’EXTRACTION DES DONNÉES DE LA PAYE</a:t>
            </a:r>
            <a:endParaRPr b="0" lang="fr-FR" sz="2400" spc="-1" strike="noStrike">
              <a:solidFill>
                <a:srgbClr val="000000"/>
              </a:solidFill>
              <a:uFill>
                <a:solidFill>
                  <a:srgbClr val="ffffff"/>
                </a:solidFill>
              </a:uFill>
              <a:latin typeface="Arial"/>
            </a:endParaRPr>
          </a:p>
        </p:txBody>
      </p:sp>
      <p:sp>
        <p:nvSpPr>
          <p:cNvPr id="154" name="CustomShape 2"/>
          <p:cNvSpPr/>
          <p:nvPr/>
        </p:nvSpPr>
        <p:spPr>
          <a:xfrm>
            <a:off x="359640" y="3895200"/>
            <a:ext cx="8421840" cy="1726560"/>
          </a:xfrm>
          <a:prstGeom prst="rect">
            <a:avLst/>
          </a:prstGeom>
          <a:noFill/>
          <a:ln>
            <a:noFill/>
          </a:ln>
        </p:spPr>
        <p:style>
          <a:lnRef idx="0"/>
          <a:fillRef idx="0"/>
          <a:effectRef idx="0"/>
          <a:fontRef idx="minor"/>
        </p:style>
        <p:txBody>
          <a:bodyPr lIns="0" rIns="0" tIns="0" bIns="0"/>
          <a:p>
            <a:pPr algn="r">
              <a:lnSpc>
                <a:spcPct val="100000"/>
              </a:lnSpc>
            </a:pPr>
            <a:endParaRPr b="0" lang="fr-FR" sz="1800" spc="-1" strike="noStrike">
              <a:solidFill>
                <a:srgbClr val="000000"/>
              </a:solidFill>
              <a:uFill>
                <a:solidFill>
                  <a:srgbClr val="ffffff"/>
                </a:solidFill>
              </a:uFill>
              <a:latin typeface="Arial"/>
            </a:endParaRPr>
          </a:p>
          <a:p>
            <a:pPr algn="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i="1" lang="fr-FR" sz="2000" spc="-1" strike="noStrike">
                <a:solidFill>
                  <a:srgbClr val="ffffff"/>
                </a:solidFill>
                <a:uFill>
                  <a:solidFill>
                    <a:srgbClr val="ffffff"/>
                  </a:solidFill>
                </a:uFill>
                <a:latin typeface="Times New Roman"/>
                <a:ea typeface="DejaVu Sans"/>
              </a:rPr>
              <a:t>Réalisé par Vitalia Le Boudec </a:t>
            </a:r>
            <a:endParaRPr b="0" lang="fr-FR" sz="2000" spc="-1" strike="noStrike">
              <a:solidFill>
                <a:srgbClr val="000000"/>
              </a:solidFill>
              <a:uFill>
                <a:solidFill>
                  <a:srgbClr val="ffffff"/>
                </a:solidFill>
              </a:uFill>
              <a:latin typeface="Arial"/>
            </a:endParaRPr>
          </a:p>
          <a:p>
            <a:pPr algn="ctr">
              <a:lnSpc>
                <a:spcPct val="100000"/>
              </a:lnSpc>
            </a:pPr>
            <a:r>
              <a:rPr b="0" i="1" lang="fr-FR" sz="2000" spc="-1" strike="noStrike">
                <a:solidFill>
                  <a:srgbClr val="ffffff"/>
                </a:solidFill>
                <a:uFill>
                  <a:solidFill>
                    <a:srgbClr val="ffffff"/>
                  </a:solidFill>
                </a:uFill>
                <a:latin typeface="Times New Roman"/>
                <a:ea typeface="DejaVu Sans"/>
              </a:rPr>
              <a:t>et Fabrice Nicol</a:t>
            </a:r>
            <a:endParaRPr b="0" lang="fr-FR" sz="2000" spc="-1" strike="noStrike">
              <a:solidFill>
                <a:srgbClr val="000000"/>
              </a:solidFill>
              <a:uFill>
                <a:solidFill>
                  <a:srgbClr val="ffffff"/>
                </a:solidFill>
              </a:uFill>
              <a:latin typeface="Arial"/>
            </a:endParaRPr>
          </a:p>
          <a:p>
            <a:pPr algn="ctr">
              <a:lnSpc>
                <a:spcPct val="100000"/>
              </a:lnSpc>
            </a:pPr>
            <a:endParaRPr b="0" lang="fr-FR" sz="2000" spc="-1" strike="noStrike">
              <a:solidFill>
                <a:srgbClr val="000000"/>
              </a:solidFill>
              <a:uFill>
                <a:solidFill>
                  <a:srgbClr val="ffffff"/>
                </a:solidFill>
              </a:uFill>
              <a:latin typeface="Arial"/>
            </a:endParaRPr>
          </a:p>
          <a:p>
            <a:pPr algn="ctr">
              <a:lnSpc>
                <a:spcPct val="100000"/>
              </a:lnSpc>
            </a:pPr>
            <a:r>
              <a:rPr b="0" i="1" lang="fr-FR" sz="1600" spc="-1" strike="noStrike">
                <a:solidFill>
                  <a:srgbClr val="ffffff"/>
                </a:solidFill>
                <a:uFill>
                  <a:solidFill>
                    <a:srgbClr val="ffffff"/>
                  </a:solidFill>
                </a:uFill>
                <a:latin typeface="Times New Roman"/>
                <a:ea typeface="DejaVu Sans"/>
              </a:rPr>
              <a:t>Actualisé au 24 mars 2017</a:t>
            </a:r>
            <a:r>
              <a:rPr b="0" i="1" lang="fr-FR" sz="2000" spc="-1" strike="noStrike">
                <a:solidFill>
                  <a:srgbClr val="ffffff"/>
                </a:solidFill>
                <a:uFill>
                  <a:solidFill>
                    <a:srgbClr val="ffffff"/>
                  </a:solidFill>
                </a:uFill>
                <a:latin typeface="Times New Roman"/>
                <a:ea typeface="DejaVu Sans"/>
              </a:rPr>
              <a:t> </a:t>
            </a:r>
            <a:endParaRPr b="0" lang="fr-FR" sz="20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7883640" y="6321600"/>
            <a:ext cx="896760" cy="176040"/>
          </a:xfrm>
          <a:prstGeom prst="rect">
            <a:avLst/>
          </a:prstGeom>
          <a:noFill/>
          <a:ln>
            <a:noFill/>
          </a:ln>
        </p:spPr>
        <p:style>
          <a:lnRef idx="0"/>
          <a:fillRef idx="0"/>
          <a:effectRef idx="0"/>
          <a:fontRef idx="minor"/>
        </p:style>
      </p:sp>
      <p:sp>
        <p:nvSpPr>
          <p:cNvPr id="211" name="CustomShape 2"/>
          <p:cNvSpPr/>
          <p:nvPr/>
        </p:nvSpPr>
        <p:spPr>
          <a:xfrm>
            <a:off x="0" y="20880"/>
            <a:ext cx="9141120" cy="482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FICHIER</a:t>
            </a:r>
            <a:endParaRPr b="0" lang="fr-FR" sz="2400" spc="-1" strike="noStrike">
              <a:solidFill>
                <a:srgbClr val="000000"/>
              </a:solidFill>
              <a:uFill>
                <a:solidFill>
                  <a:srgbClr val="ffffff"/>
                </a:solidFill>
              </a:uFill>
              <a:latin typeface="Arial"/>
            </a:endParaRPr>
          </a:p>
        </p:txBody>
      </p:sp>
      <p:pic>
        <p:nvPicPr>
          <p:cNvPr id="212" name="Picture 2" descr=""/>
          <p:cNvPicPr/>
          <p:nvPr/>
        </p:nvPicPr>
        <p:blipFill>
          <a:blip r:embed="rId1"/>
          <a:srcRect l="0" t="3710" r="2987" b="41163"/>
          <a:stretch/>
        </p:blipFill>
        <p:spPr>
          <a:xfrm>
            <a:off x="0" y="690840"/>
            <a:ext cx="9104400" cy="3782160"/>
          </a:xfrm>
          <a:prstGeom prst="rect">
            <a:avLst/>
          </a:prstGeom>
          <a:ln>
            <a:noFill/>
          </a:ln>
        </p:spPr>
      </p:pic>
      <p:sp>
        <p:nvSpPr>
          <p:cNvPr id="213" name="CustomShape 3"/>
          <p:cNvSpPr/>
          <p:nvPr/>
        </p:nvSpPr>
        <p:spPr>
          <a:xfrm>
            <a:off x="46800" y="4586760"/>
            <a:ext cx="9104400" cy="17337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ea typeface="DejaVu Sans"/>
              </a:rPr>
              <a:t>Le menu « fichier » permet de gérer l’exécution du rapport Altaïr :</a:t>
            </a:r>
            <a:endParaRPr b="0" lang="fr-FR" sz="1800" spc="-1" strike="noStrike">
              <a:solidFill>
                <a:srgbClr val="000000"/>
              </a:solidFill>
              <a:uFill>
                <a:solidFill>
                  <a:srgbClr val="ffffff"/>
                </a:solidFill>
              </a:uFill>
              <a:latin typeface="Arial"/>
            </a:endParaRPr>
          </a:p>
          <a:p>
            <a:pPr lvl="1" marL="743040" indent="-2829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Créer un nouveau projet et ouvrir le projet du rapport </a:t>
            </a:r>
            <a:endParaRPr b="0" lang="fr-FR" sz="1800" spc="-1" strike="noStrike">
              <a:solidFill>
                <a:srgbClr val="000000"/>
              </a:solidFill>
              <a:uFill>
                <a:solidFill>
                  <a:srgbClr val="ffffff"/>
                </a:solidFill>
              </a:uFill>
              <a:latin typeface="Arial"/>
            </a:endParaRPr>
          </a:p>
          <a:p>
            <a:pPr lvl="1" marL="743040" indent="-2829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Enregistrer et exporter le projet du rapport</a:t>
            </a:r>
            <a:endParaRPr b="0" lang="fr-FR" sz="1800" spc="-1" strike="noStrike">
              <a:solidFill>
                <a:srgbClr val="000000"/>
              </a:solidFill>
              <a:uFill>
                <a:solidFill>
                  <a:srgbClr val="ffffff"/>
                </a:solidFill>
              </a:uFill>
              <a:latin typeface="Arial"/>
            </a:endParaRPr>
          </a:p>
          <a:p>
            <a:pPr lvl="1" marL="743040" indent="-2829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Archiver et désarchiver le rapport</a:t>
            </a:r>
            <a:endParaRPr b="0" lang="fr-FR" sz="1800" spc="-1" strike="noStrike">
              <a:solidFill>
                <a:srgbClr val="000000"/>
              </a:solidFill>
              <a:uFill>
                <a:solidFill>
                  <a:srgbClr val="ffffff"/>
                </a:solidFill>
              </a:uFill>
              <a:latin typeface="Arial"/>
            </a:endParaRPr>
          </a:p>
          <a:p>
            <a:pPr lvl="1" marL="743040" indent="-2829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Fermer le projet du rapport</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14" name="CustomShape 4"/>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28B3B81F-1C09-45EB-9D49-12AE55EA2DB7}"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15" name="CustomShape 5"/>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7883640" y="6321600"/>
            <a:ext cx="896760" cy="176040"/>
          </a:xfrm>
          <a:prstGeom prst="rect">
            <a:avLst/>
          </a:prstGeom>
          <a:noFill/>
          <a:ln>
            <a:noFill/>
          </a:ln>
        </p:spPr>
        <p:style>
          <a:lnRef idx="0"/>
          <a:fillRef idx="0"/>
          <a:effectRef idx="0"/>
          <a:fontRef idx="minor"/>
        </p:style>
      </p:sp>
      <p:sp>
        <p:nvSpPr>
          <p:cNvPr id="217" name="CustomShape 2"/>
          <p:cNvSpPr/>
          <p:nvPr/>
        </p:nvSpPr>
        <p:spPr>
          <a:xfrm>
            <a:off x="179640" y="5398560"/>
            <a:ext cx="9104400" cy="6364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Par défaut, la barre d’outils du menu « fichier » s’affiche avec 16 icônes.</a:t>
            </a:r>
            <a:endParaRPr b="0" lang="fr-FR" sz="1800" spc="-1" strike="noStrike">
              <a:solidFill>
                <a:srgbClr val="000000"/>
              </a:solidFill>
              <a:uFill>
                <a:solidFill>
                  <a:srgbClr val="ffffff"/>
                </a:solidFill>
              </a:uFill>
              <a:latin typeface="Arial"/>
            </a:endParaRPr>
          </a:p>
        </p:txBody>
      </p:sp>
      <p:sp>
        <p:nvSpPr>
          <p:cNvPr id="218" name="CustomShape 3"/>
          <p:cNvSpPr/>
          <p:nvPr/>
        </p:nvSpPr>
        <p:spPr>
          <a:xfrm>
            <a:off x="173160" y="2547000"/>
            <a:ext cx="261720" cy="3520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a:t>
            </a:r>
            <a:endParaRPr b="0" lang="fr-FR" sz="1800" spc="-1" strike="noStrike">
              <a:solidFill>
                <a:srgbClr val="000000"/>
              </a:solidFill>
              <a:uFill>
                <a:solidFill>
                  <a:srgbClr val="ffffff"/>
                </a:solidFill>
              </a:uFill>
              <a:latin typeface="Arial"/>
            </a:endParaRPr>
          </a:p>
        </p:txBody>
      </p:sp>
      <p:sp>
        <p:nvSpPr>
          <p:cNvPr id="219" name="CustomShape 4"/>
          <p:cNvSpPr/>
          <p:nvPr/>
        </p:nvSpPr>
        <p:spPr>
          <a:xfrm>
            <a:off x="740160" y="2535120"/>
            <a:ext cx="263520" cy="3024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2</a:t>
            </a:r>
            <a:endParaRPr b="0" lang="fr-FR" sz="1800" spc="-1" strike="noStrike">
              <a:solidFill>
                <a:srgbClr val="000000"/>
              </a:solidFill>
              <a:uFill>
                <a:solidFill>
                  <a:srgbClr val="ffffff"/>
                </a:solidFill>
              </a:uFill>
              <a:latin typeface="Arial"/>
            </a:endParaRPr>
          </a:p>
        </p:txBody>
      </p:sp>
      <p:sp>
        <p:nvSpPr>
          <p:cNvPr id="220" name="CustomShape 5"/>
          <p:cNvSpPr/>
          <p:nvPr/>
        </p:nvSpPr>
        <p:spPr>
          <a:xfrm>
            <a:off x="1245600" y="2532600"/>
            <a:ext cx="277920" cy="436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3</a:t>
            </a:r>
            <a:endParaRPr b="0" lang="fr-FR" sz="1800" spc="-1" strike="noStrike">
              <a:solidFill>
                <a:srgbClr val="000000"/>
              </a:solidFill>
              <a:uFill>
                <a:solidFill>
                  <a:srgbClr val="ffffff"/>
                </a:solidFill>
              </a:uFill>
              <a:latin typeface="Arial"/>
            </a:endParaRPr>
          </a:p>
        </p:txBody>
      </p:sp>
      <p:sp>
        <p:nvSpPr>
          <p:cNvPr id="221" name="CustomShape 6"/>
          <p:cNvSpPr/>
          <p:nvPr/>
        </p:nvSpPr>
        <p:spPr>
          <a:xfrm>
            <a:off x="1683360" y="2506320"/>
            <a:ext cx="322920" cy="3409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4</a:t>
            </a:r>
            <a:endParaRPr b="0" lang="fr-FR" sz="1800" spc="-1" strike="noStrike">
              <a:solidFill>
                <a:srgbClr val="000000"/>
              </a:solidFill>
              <a:uFill>
                <a:solidFill>
                  <a:srgbClr val="ffffff"/>
                </a:solidFill>
              </a:uFill>
              <a:latin typeface="Arial"/>
            </a:endParaRPr>
          </a:p>
        </p:txBody>
      </p:sp>
      <p:sp>
        <p:nvSpPr>
          <p:cNvPr id="222" name="CustomShape 7"/>
          <p:cNvSpPr/>
          <p:nvPr/>
        </p:nvSpPr>
        <p:spPr>
          <a:xfrm>
            <a:off x="2190240" y="2506320"/>
            <a:ext cx="301680" cy="362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5</a:t>
            </a:r>
            <a:endParaRPr b="0" lang="fr-FR" sz="1800" spc="-1" strike="noStrike">
              <a:solidFill>
                <a:srgbClr val="000000"/>
              </a:solidFill>
              <a:uFill>
                <a:solidFill>
                  <a:srgbClr val="ffffff"/>
                </a:solidFill>
              </a:uFill>
              <a:latin typeface="Arial"/>
            </a:endParaRPr>
          </a:p>
        </p:txBody>
      </p:sp>
      <p:sp>
        <p:nvSpPr>
          <p:cNvPr id="223" name="CustomShape 8"/>
          <p:cNvSpPr/>
          <p:nvPr/>
        </p:nvSpPr>
        <p:spPr>
          <a:xfrm>
            <a:off x="2729160" y="2506320"/>
            <a:ext cx="201240" cy="355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6</a:t>
            </a:r>
            <a:endParaRPr b="0" lang="fr-FR" sz="1800" spc="-1" strike="noStrike">
              <a:solidFill>
                <a:srgbClr val="000000"/>
              </a:solidFill>
              <a:uFill>
                <a:solidFill>
                  <a:srgbClr val="ffffff"/>
                </a:solidFill>
              </a:uFill>
              <a:latin typeface="Arial"/>
            </a:endParaRPr>
          </a:p>
        </p:txBody>
      </p:sp>
      <p:sp>
        <p:nvSpPr>
          <p:cNvPr id="224" name="CustomShape 9"/>
          <p:cNvSpPr/>
          <p:nvPr/>
        </p:nvSpPr>
        <p:spPr>
          <a:xfrm flipH="1">
            <a:off x="3133440" y="2499840"/>
            <a:ext cx="403200" cy="4568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7</a:t>
            </a:r>
            <a:endParaRPr b="0" lang="fr-FR" sz="1800" spc="-1" strike="noStrike">
              <a:solidFill>
                <a:srgbClr val="000000"/>
              </a:solidFill>
              <a:uFill>
                <a:solidFill>
                  <a:srgbClr val="ffffff"/>
                </a:solidFill>
              </a:uFill>
              <a:latin typeface="Arial"/>
            </a:endParaRPr>
          </a:p>
        </p:txBody>
      </p:sp>
      <p:sp>
        <p:nvSpPr>
          <p:cNvPr id="225" name="CustomShape 10"/>
          <p:cNvSpPr/>
          <p:nvPr/>
        </p:nvSpPr>
        <p:spPr>
          <a:xfrm flipH="1">
            <a:off x="3765240" y="2508840"/>
            <a:ext cx="299880" cy="4010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8</a:t>
            </a:r>
            <a:endParaRPr b="0" lang="fr-FR" sz="1800" spc="-1" strike="noStrike">
              <a:solidFill>
                <a:srgbClr val="000000"/>
              </a:solidFill>
              <a:uFill>
                <a:solidFill>
                  <a:srgbClr val="ffffff"/>
                </a:solidFill>
              </a:uFill>
              <a:latin typeface="Arial"/>
            </a:endParaRPr>
          </a:p>
        </p:txBody>
      </p:sp>
      <p:sp>
        <p:nvSpPr>
          <p:cNvPr id="226" name="CustomShape 11"/>
          <p:cNvSpPr/>
          <p:nvPr/>
        </p:nvSpPr>
        <p:spPr>
          <a:xfrm>
            <a:off x="4266360" y="2506320"/>
            <a:ext cx="3049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9</a:t>
            </a:r>
            <a:endParaRPr b="0" lang="fr-FR" sz="1800" spc="-1" strike="noStrike">
              <a:solidFill>
                <a:srgbClr val="000000"/>
              </a:solidFill>
              <a:uFill>
                <a:solidFill>
                  <a:srgbClr val="ffffff"/>
                </a:solidFill>
              </a:uFill>
              <a:latin typeface="Arial"/>
            </a:endParaRPr>
          </a:p>
        </p:txBody>
      </p:sp>
      <p:sp>
        <p:nvSpPr>
          <p:cNvPr id="227" name="CustomShape 12"/>
          <p:cNvSpPr/>
          <p:nvPr/>
        </p:nvSpPr>
        <p:spPr>
          <a:xfrm>
            <a:off x="4656960" y="2511720"/>
            <a:ext cx="431640" cy="4320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10</a:t>
            </a:r>
            <a:endParaRPr b="0" lang="fr-FR" sz="1800" spc="-1" strike="noStrike">
              <a:solidFill>
                <a:srgbClr val="000000"/>
              </a:solidFill>
              <a:uFill>
                <a:solidFill>
                  <a:srgbClr val="ffffff"/>
                </a:solidFill>
              </a:uFill>
              <a:latin typeface="Arial"/>
            </a:endParaRPr>
          </a:p>
        </p:txBody>
      </p:sp>
      <p:sp>
        <p:nvSpPr>
          <p:cNvPr id="228" name="CustomShape 13"/>
          <p:cNvSpPr/>
          <p:nvPr/>
        </p:nvSpPr>
        <p:spPr>
          <a:xfrm>
            <a:off x="7110360" y="2514600"/>
            <a:ext cx="553320" cy="5666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15</a:t>
            </a:r>
            <a:endParaRPr b="0" lang="fr-FR" sz="1800" spc="-1" strike="noStrike">
              <a:solidFill>
                <a:srgbClr val="000000"/>
              </a:solidFill>
              <a:uFill>
                <a:solidFill>
                  <a:srgbClr val="ffffff"/>
                </a:solidFill>
              </a:uFill>
              <a:latin typeface="Arial"/>
            </a:endParaRPr>
          </a:p>
        </p:txBody>
      </p:sp>
      <p:sp>
        <p:nvSpPr>
          <p:cNvPr id="229" name="CustomShape 14"/>
          <p:cNvSpPr/>
          <p:nvPr/>
        </p:nvSpPr>
        <p:spPr>
          <a:xfrm>
            <a:off x="5664600" y="2514960"/>
            <a:ext cx="431640" cy="3405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12</a:t>
            </a:r>
            <a:endParaRPr b="0" lang="fr-FR" sz="1800" spc="-1" strike="noStrike">
              <a:solidFill>
                <a:srgbClr val="000000"/>
              </a:solidFill>
              <a:uFill>
                <a:solidFill>
                  <a:srgbClr val="ffffff"/>
                </a:solidFill>
              </a:uFill>
              <a:latin typeface="Arial"/>
            </a:endParaRPr>
          </a:p>
        </p:txBody>
      </p:sp>
      <p:sp>
        <p:nvSpPr>
          <p:cNvPr id="230" name="CustomShape 15"/>
          <p:cNvSpPr/>
          <p:nvPr/>
        </p:nvSpPr>
        <p:spPr>
          <a:xfrm>
            <a:off x="6115320" y="2511720"/>
            <a:ext cx="45180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13</a:t>
            </a:r>
            <a:endParaRPr b="0" lang="fr-FR" sz="1800" spc="-1" strike="noStrike">
              <a:solidFill>
                <a:srgbClr val="000000"/>
              </a:solidFill>
              <a:uFill>
                <a:solidFill>
                  <a:srgbClr val="ffffff"/>
                </a:solidFill>
              </a:uFill>
              <a:latin typeface="Arial"/>
            </a:endParaRPr>
          </a:p>
        </p:txBody>
      </p:sp>
      <p:sp>
        <p:nvSpPr>
          <p:cNvPr id="231" name="CustomShape 16"/>
          <p:cNvSpPr/>
          <p:nvPr/>
        </p:nvSpPr>
        <p:spPr>
          <a:xfrm flipH="1">
            <a:off x="6542280" y="2521440"/>
            <a:ext cx="539640" cy="4820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14</a:t>
            </a:r>
            <a:endParaRPr b="0" lang="fr-FR" sz="1800" spc="-1" strike="noStrike">
              <a:solidFill>
                <a:srgbClr val="000000"/>
              </a:solidFill>
              <a:uFill>
                <a:solidFill>
                  <a:srgbClr val="ffffff"/>
                </a:solidFill>
              </a:uFill>
              <a:latin typeface="Arial"/>
            </a:endParaRPr>
          </a:p>
        </p:txBody>
      </p:sp>
      <p:sp>
        <p:nvSpPr>
          <p:cNvPr id="232" name="CustomShape 17"/>
          <p:cNvSpPr/>
          <p:nvPr/>
        </p:nvSpPr>
        <p:spPr>
          <a:xfrm>
            <a:off x="5223960" y="2506320"/>
            <a:ext cx="413280" cy="4968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11</a:t>
            </a:r>
            <a:endParaRPr b="0" lang="fr-FR" sz="1800" spc="-1" strike="noStrike">
              <a:solidFill>
                <a:srgbClr val="000000"/>
              </a:solidFill>
              <a:uFill>
                <a:solidFill>
                  <a:srgbClr val="ffffff"/>
                </a:solidFill>
              </a:uFill>
              <a:latin typeface="Arial"/>
            </a:endParaRPr>
          </a:p>
        </p:txBody>
      </p:sp>
      <p:sp>
        <p:nvSpPr>
          <p:cNvPr id="233" name="CustomShape 18"/>
          <p:cNvSpPr/>
          <p:nvPr/>
        </p:nvSpPr>
        <p:spPr>
          <a:xfrm>
            <a:off x="7601760" y="2517480"/>
            <a:ext cx="384120" cy="5173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16</a:t>
            </a:r>
            <a:endParaRPr b="0" lang="fr-FR" sz="1800" spc="-1" strike="noStrike">
              <a:solidFill>
                <a:srgbClr val="000000"/>
              </a:solidFill>
              <a:uFill>
                <a:solidFill>
                  <a:srgbClr val="ffffff"/>
                </a:solidFill>
              </a:uFill>
              <a:latin typeface="Arial"/>
            </a:endParaRPr>
          </a:p>
        </p:txBody>
      </p:sp>
      <p:pic>
        <p:nvPicPr>
          <p:cNvPr id="234" name="Image 1" descr=""/>
          <p:cNvPicPr/>
          <p:nvPr/>
        </p:nvPicPr>
        <p:blipFill>
          <a:blip r:embed="rId1"/>
          <a:stretch/>
        </p:blipFill>
        <p:spPr>
          <a:xfrm>
            <a:off x="177480" y="750600"/>
            <a:ext cx="8524800" cy="1153800"/>
          </a:xfrm>
          <a:prstGeom prst="rect">
            <a:avLst/>
          </a:prstGeom>
          <a:ln>
            <a:noFill/>
          </a:ln>
        </p:spPr>
      </p:pic>
      <p:sp>
        <p:nvSpPr>
          <p:cNvPr id="235" name="CustomShape 19"/>
          <p:cNvSpPr/>
          <p:nvPr/>
        </p:nvSpPr>
        <p:spPr>
          <a:xfrm>
            <a:off x="1392840" y="1501560"/>
            <a:ext cx="360" cy="104760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36" name="CustomShape 20"/>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4365F4D4-7432-44C0-88CC-52ECD145953A}"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37" name="CustomShape 21"/>
          <p:cNvSpPr/>
          <p:nvPr/>
        </p:nvSpPr>
        <p:spPr>
          <a:xfrm>
            <a:off x="939240" y="159948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38" name="CustomShape 22"/>
          <p:cNvSpPr/>
          <p:nvPr/>
        </p:nvSpPr>
        <p:spPr>
          <a:xfrm>
            <a:off x="1837080" y="156636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39" name="CustomShape 23"/>
          <p:cNvSpPr/>
          <p:nvPr/>
        </p:nvSpPr>
        <p:spPr>
          <a:xfrm>
            <a:off x="2349720" y="159048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0" name="CustomShape 24"/>
          <p:cNvSpPr/>
          <p:nvPr/>
        </p:nvSpPr>
        <p:spPr>
          <a:xfrm>
            <a:off x="331200" y="161604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1" name="CustomShape 25"/>
          <p:cNvSpPr/>
          <p:nvPr/>
        </p:nvSpPr>
        <p:spPr>
          <a:xfrm>
            <a:off x="2810880" y="160992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2" name="CustomShape 26"/>
          <p:cNvSpPr/>
          <p:nvPr/>
        </p:nvSpPr>
        <p:spPr>
          <a:xfrm>
            <a:off x="3272400" y="159696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3" name="CustomShape 27"/>
          <p:cNvSpPr/>
          <p:nvPr/>
        </p:nvSpPr>
        <p:spPr>
          <a:xfrm>
            <a:off x="3917160" y="160992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4" name="CustomShape 28"/>
          <p:cNvSpPr/>
          <p:nvPr/>
        </p:nvSpPr>
        <p:spPr>
          <a:xfrm>
            <a:off x="4400280" y="158796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5" name="CustomShape 29"/>
          <p:cNvSpPr/>
          <p:nvPr/>
        </p:nvSpPr>
        <p:spPr>
          <a:xfrm>
            <a:off x="1037160" y="3129120"/>
            <a:ext cx="3480120" cy="21186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cc"/>
                </a:solidFill>
                <a:uFill>
                  <a:solidFill>
                    <a:srgbClr val="ffffff"/>
                  </a:solidFill>
                </a:uFill>
                <a:latin typeface="Calibri"/>
                <a:ea typeface="DejaVu Sans"/>
              </a:rPr>
              <a:t>1-Nouveau projet</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2-Enregistrer le projet comme</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3-Exporter le rapport vers</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4-Archiver le rapport vers</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5-Désarchiver le rapport</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6-Fermer le projet du rapport</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7-Quitter</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cc"/>
                </a:solidFill>
                <a:uFill>
                  <a:solidFill>
                    <a:srgbClr val="ffffff"/>
                  </a:solidFill>
                </a:uFill>
                <a:latin typeface="Calibri"/>
                <a:ea typeface="DejaVu Sans"/>
              </a:rPr>
              <a:t>8-Plein écran/Réduire</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p:txBody>
      </p:sp>
      <p:sp>
        <p:nvSpPr>
          <p:cNvPr id="246" name="CustomShape 30"/>
          <p:cNvSpPr/>
          <p:nvPr/>
        </p:nvSpPr>
        <p:spPr>
          <a:xfrm>
            <a:off x="4857840" y="159696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7" name="CustomShape 31"/>
          <p:cNvSpPr/>
          <p:nvPr/>
        </p:nvSpPr>
        <p:spPr>
          <a:xfrm>
            <a:off x="5424120" y="159696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8" name="CustomShape 32"/>
          <p:cNvSpPr/>
          <p:nvPr/>
        </p:nvSpPr>
        <p:spPr>
          <a:xfrm>
            <a:off x="5880960" y="159192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49" name="CustomShape 33"/>
          <p:cNvSpPr/>
          <p:nvPr/>
        </p:nvSpPr>
        <p:spPr>
          <a:xfrm>
            <a:off x="6337800" y="158436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0" name="CustomShape 34"/>
          <p:cNvSpPr/>
          <p:nvPr/>
        </p:nvSpPr>
        <p:spPr>
          <a:xfrm>
            <a:off x="6774480" y="159192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1" name="CustomShape 35"/>
          <p:cNvSpPr/>
          <p:nvPr/>
        </p:nvSpPr>
        <p:spPr>
          <a:xfrm>
            <a:off x="7361280" y="161028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2" name="CustomShape 36"/>
          <p:cNvSpPr/>
          <p:nvPr/>
        </p:nvSpPr>
        <p:spPr>
          <a:xfrm>
            <a:off x="7835760" y="1609920"/>
            <a:ext cx="360" cy="970560"/>
          </a:xfrm>
          <a:custGeom>
            <a:avLst/>
            <a:gdLst/>
            <a:ahLst/>
            <a:rect l="l" t="t" r="r" b="b"/>
            <a:pathLst>
              <a:path w="21600" h="21600">
                <a:moveTo>
                  <a:pt x="0" y="0"/>
                </a:moveTo>
                <a:lnTo>
                  <a:pt x="21600" y="21600"/>
                </a:lnTo>
              </a:path>
            </a:pathLst>
          </a:custGeom>
          <a:noFill/>
          <a:ln>
            <a:solidFill>
              <a:srgbClr val="4a7ebb"/>
            </a:solidFill>
            <a:round/>
            <a:tailEnd len="med" type="arrow" w="med"/>
          </a:ln>
        </p:spPr>
        <p:style>
          <a:lnRef idx="1">
            <a:schemeClr val="accent1"/>
          </a:lnRef>
          <a:fillRef idx="0">
            <a:schemeClr val="accent1"/>
          </a:fillRef>
          <a:effectRef idx="0">
            <a:schemeClr val="accent1"/>
          </a:effectRef>
          <a:fontRef idx="minor"/>
        </p:style>
      </p:sp>
      <p:sp>
        <p:nvSpPr>
          <p:cNvPr id="253" name="CustomShape 37"/>
          <p:cNvSpPr/>
          <p:nvPr/>
        </p:nvSpPr>
        <p:spPr>
          <a:xfrm>
            <a:off x="4857840" y="3112920"/>
            <a:ext cx="4782240" cy="20260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cc"/>
                </a:solidFill>
                <a:uFill>
                  <a:solidFill>
                    <a:srgbClr val="ffffff"/>
                  </a:solidFill>
                </a:uFill>
                <a:latin typeface="Calibri"/>
                <a:ea typeface="DejaVu Sans"/>
              </a:rPr>
              <a:t>9-Ouvrir/Fermer les messages</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cc"/>
                </a:solidFill>
                <a:uFill>
                  <a:solidFill>
                    <a:srgbClr val="ffffff"/>
                  </a:solidFill>
                </a:uFill>
                <a:latin typeface="Calibri"/>
                <a:ea typeface="DejaVu Sans"/>
              </a:rPr>
              <a:t>10-Ouvrir/Fermer le gestionnaire de fichiers</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cc"/>
                </a:solidFill>
                <a:uFill>
                  <a:solidFill>
                    <a:srgbClr val="ffffff"/>
                  </a:solidFill>
                </a:uFill>
                <a:latin typeface="Calibri"/>
                <a:ea typeface="DejaVu Sans"/>
              </a:rPr>
              <a:t>11-Lancer l’analyse des données</a:t>
            </a:r>
            <a:endParaRPr b="0" lang="fr-FR" sz="16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ea typeface="DejaVu Sans"/>
              </a:rPr>
              <a:t>12-Créer la base de données .csv</a:t>
            </a:r>
            <a:endParaRPr b="0" lang="fr-FR" sz="16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ea typeface="DejaVu Sans"/>
              </a:rPr>
              <a:t>13-Nettoyer la base de données.csv</a:t>
            </a:r>
            <a:endParaRPr b="0" lang="fr-FR" sz="16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ea typeface="DejaVu Sans"/>
              </a:rPr>
              <a:t>14-Ouvrir le répertoire des bases .csv</a:t>
            </a:r>
            <a:endParaRPr b="0" lang="fr-FR" sz="16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ea typeface="DejaVu Sans"/>
              </a:rPr>
              <a:t>15-Options</a:t>
            </a:r>
            <a:endParaRPr b="0" lang="fr-FR" sz="1600" spc="-1" strike="noStrike">
              <a:solidFill>
                <a:srgbClr val="000000"/>
              </a:solidFill>
              <a:uFill>
                <a:solidFill>
                  <a:srgbClr val="ffffff"/>
                </a:solidFill>
              </a:uFill>
              <a:latin typeface="Arial"/>
            </a:endParaRPr>
          </a:p>
          <a:p>
            <a:pPr>
              <a:lnSpc>
                <a:spcPct val="100000"/>
              </a:lnSpc>
            </a:pPr>
            <a:r>
              <a:rPr b="1" lang="fr-FR" sz="1600" spc="-1" strike="noStrike">
                <a:solidFill>
                  <a:srgbClr val="0000cc"/>
                </a:solidFill>
                <a:uFill>
                  <a:solidFill>
                    <a:srgbClr val="ffffff"/>
                  </a:solidFill>
                </a:uFill>
                <a:latin typeface="Calibri"/>
                <a:ea typeface="DejaVu Sans"/>
              </a:rPr>
              <a:t>16-Configurer l’interface</a:t>
            </a:r>
            <a:endParaRPr b="0" lang="fr-FR" sz="1600" spc="-1" strike="noStrike">
              <a:solidFill>
                <a:srgbClr val="000000"/>
              </a:solidFill>
              <a:uFill>
                <a:solidFill>
                  <a:srgbClr val="ffffff"/>
                </a:solidFill>
              </a:uFill>
              <a:latin typeface="Arial"/>
            </a:endParaRPr>
          </a:p>
        </p:txBody>
      </p:sp>
      <p:sp>
        <p:nvSpPr>
          <p:cNvPr id="254" name="CustomShape 38"/>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255" name="CustomShape 39"/>
          <p:cNvSpPr/>
          <p:nvPr/>
        </p:nvSpPr>
        <p:spPr>
          <a:xfrm>
            <a:off x="0" y="20880"/>
            <a:ext cx="9141120" cy="482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FICHIER</a:t>
            </a:r>
            <a:endParaRPr b="0" lang="fr-FR" sz="24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120960" y="1953000"/>
            <a:ext cx="8601840" cy="3777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257" name="CustomShape 2"/>
          <p:cNvSpPr/>
          <p:nvPr/>
        </p:nvSpPr>
        <p:spPr>
          <a:xfrm>
            <a:off x="7883640" y="6321600"/>
            <a:ext cx="896760" cy="176040"/>
          </a:xfrm>
          <a:prstGeom prst="rect">
            <a:avLst/>
          </a:prstGeom>
          <a:noFill/>
          <a:ln>
            <a:noFill/>
          </a:ln>
        </p:spPr>
        <p:style>
          <a:lnRef idx="0"/>
          <a:fillRef idx="0"/>
          <a:effectRef idx="0"/>
          <a:fontRef idx="minor"/>
        </p:style>
      </p:sp>
      <p:sp>
        <p:nvSpPr>
          <p:cNvPr id="258" name="CustomShape 3"/>
          <p:cNvSpPr/>
          <p:nvPr/>
        </p:nvSpPr>
        <p:spPr>
          <a:xfrm>
            <a:off x="288000" y="188640"/>
            <a:ext cx="871128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éDITER</a:t>
            </a:r>
            <a:endParaRPr b="0" lang="fr-FR" sz="2400" spc="-1" strike="noStrike">
              <a:solidFill>
                <a:srgbClr val="000000"/>
              </a:solidFill>
              <a:uFill>
                <a:solidFill>
                  <a:srgbClr val="ffffff"/>
                </a:solidFill>
              </a:uFill>
              <a:latin typeface="Arial"/>
            </a:endParaRPr>
          </a:p>
        </p:txBody>
      </p:sp>
      <p:sp>
        <p:nvSpPr>
          <p:cNvPr id="259" name="CustomShape 4"/>
          <p:cNvSpPr/>
          <p:nvPr/>
        </p:nvSpPr>
        <p:spPr>
          <a:xfrm>
            <a:off x="214560" y="3475800"/>
            <a:ext cx="8553240" cy="25052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uFill>
                  <a:solidFill>
                    <a:srgbClr val="ffffff"/>
                  </a:solidFill>
                </a:u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b="0" lang="fr-FR" sz="18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Ouvrir l’application en plein écran ou en réduction</a:t>
            </a:r>
            <a:endParaRPr b="0" lang="fr-FR" sz="18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Ouvrir et fermer les messages </a:t>
            </a:r>
            <a:endParaRPr b="0" lang="fr-FR" sz="18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Ouvrir et fermer le gestionnaire de fichiers</a:t>
            </a:r>
            <a:endParaRPr b="0" lang="fr-FR" sz="18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Ouvrir et fermer le gestionnaire du projet de rapport (ou « tableau de bord »)</a:t>
            </a:r>
            <a:endParaRPr b="0" lang="fr-FR" sz="18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Effacer le log</a:t>
            </a:r>
            <a:endParaRPr b="0" lang="fr-FR" sz="18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Editer le projet du rapport courant </a:t>
            </a:r>
            <a:endParaRPr b="0" lang="fr-FR" sz="18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Extraire des bulletins de paye</a:t>
            </a:r>
            <a:endParaRPr b="0" lang="fr-FR" sz="1800" spc="-1" strike="noStrike">
              <a:solidFill>
                <a:srgbClr val="000000"/>
              </a:solidFill>
              <a:uFill>
                <a:solidFill>
                  <a:srgbClr val="ffffff"/>
                </a:solidFill>
              </a:uFill>
              <a:latin typeface="Arial"/>
            </a:endParaRPr>
          </a:p>
        </p:txBody>
      </p:sp>
      <p:sp>
        <p:nvSpPr>
          <p:cNvPr id="260" name="CustomShape 5"/>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5C3A0C82-23CF-42FD-9B72-4575CBD62268}"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261" name="Image 4" descr=""/>
          <p:cNvPicPr/>
          <p:nvPr/>
        </p:nvPicPr>
        <p:blipFill>
          <a:blip r:embed="rId1"/>
          <a:srcRect l="0" t="0" r="38678" b="79508"/>
          <a:stretch/>
        </p:blipFill>
        <p:spPr>
          <a:xfrm>
            <a:off x="299160" y="1328040"/>
            <a:ext cx="8720640" cy="1820160"/>
          </a:xfrm>
          <a:prstGeom prst="rect">
            <a:avLst/>
          </a:prstGeom>
          <a:ln>
            <a:noFill/>
          </a:ln>
        </p:spPr>
      </p:pic>
      <p:sp>
        <p:nvSpPr>
          <p:cNvPr id="262" name="CustomShape 6"/>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7883640" y="6321600"/>
            <a:ext cx="896760" cy="176040"/>
          </a:xfrm>
          <a:prstGeom prst="rect">
            <a:avLst/>
          </a:prstGeom>
          <a:noFill/>
          <a:ln>
            <a:noFill/>
          </a:ln>
        </p:spPr>
        <p:style>
          <a:lnRef idx="0"/>
          <a:fillRef idx="0"/>
          <a:effectRef idx="0"/>
          <a:fontRef idx="minor"/>
        </p:style>
      </p:sp>
      <p:sp>
        <p:nvSpPr>
          <p:cNvPr id="264" name="CustomShape 2"/>
          <p:cNvSpPr/>
          <p:nvPr/>
        </p:nvSpPr>
        <p:spPr>
          <a:xfrm>
            <a:off x="8640" y="113040"/>
            <a:ext cx="9133920" cy="5342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LANCER</a:t>
            </a:r>
            <a:endParaRPr b="0" lang="fr-FR" sz="2400" spc="-1" strike="noStrike">
              <a:solidFill>
                <a:srgbClr val="000000"/>
              </a:solidFill>
              <a:uFill>
                <a:solidFill>
                  <a:srgbClr val="ffffff"/>
                </a:solidFill>
              </a:uFill>
              <a:latin typeface="Arial"/>
            </a:endParaRPr>
          </a:p>
        </p:txBody>
      </p:sp>
      <p:sp>
        <p:nvSpPr>
          <p:cNvPr id="265" name="CustomShape 3"/>
          <p:cNvSpPr/>
          <p:nvPr/>
        </p:nvSpPr>
        <p:spPr>
          <a:xfrm>
            <a:off x="214200" y="3548520"/>
            <a:ext cx="8713800" cy="1459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uFill>
                  <a:solidFill>
                    <a:srgbClr val="ffffff"/>
                  </a:solidFill>
                </a:uFill>
                <a:latin typeface="Calibri"/>
                <a:ea typeface="DejaVu Sans"/>
              </a:rPr>
              <a:t>Le menu « Lancer » permet de : </a:t>
            </a:r>
            <a:endParaRPr b="0" lang="fr-FR" sz="1800" spc="-1" strike="noStrike">
              <a:solidFill>
                <a:srgbClr val="000000"/>
              </a:solidFill>
              <a:uFill>
                <a:solidFill>
                  <a:srgbClr val="ffffff"/>
                </a:solidFill>
              </a:uFill>
              <a:latin typeface="Arial"/>
            </a:endParaRPr>
          </a:p>
          <a:p>
            <a:pPr lvl="2" marL="914400" indent="-2829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Lancer l’analyse des données dématérialisées de la paye </a:t>
            </a:r>
            <a:endParaRPr b="0" lang="fr-FR" sz="1800" spc="-1" strike="noStrike">
              <a:solidFill>
                <a:srgbClr val="000000"/>
              </a:solidFill>
              <a:uFill>
                <a:solidFill>
                  <a:srgbClr val="ffffff"/>
                </a:solidFill>
              </a:uFill>
              <a:latin typeface="Arial"/>
            </a:endParaRPr>
          </a:p>
          <a:p>
            <a:pPr lvl="2" marL="914400" indent="-2829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Créer la base de données au format csv (ou extraire les bulletins voir diapo précédente)</a:t>
            </a:r>
            <a:endParaRPr b="0" lang="fr-FR" sz="1800" spc="-1" strike="noStrike">
              <a:solidFill>
                <a:srgbClr val="000000"/>
              </a:solidFill>
              <a:uFill>
                <a:solidFill>
                  <a:srgbClr val="ffffff"/>
                </a:solidFill>
              </a:uFill>
              <a:latin typeface="Arial"/>
            </a:endParaRPr>
          </a:p>
          <a:p>
            <a:pPr lvl="2" marL="914400" indent="-2829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Anonymiser la base de données </a:t>
            </a:r>
            <a:endParaRPr b="0" lang="fr-FR" sz="1800" spc="-1" strike="noStrike">
              <a:solidFill>
                <a:srgbClr val="000000"/>
              </a:solidFill>
              <a:uFill>
                <a:solidFill>
                  <a:srgbClr val="ffffff"/>
                </a:solidFill>
              </a:uFill>
              <a:latin typeface="Arial"/>
            </a:endParaRPr>
          </a:p>
          <a:p>
            <a:pPr lvl="2" marL="914400" indent="-282960">
              <a:lnSpc>
                <a:spcPct val="100000"/>
              </a:lnSpc>
              <a:buClr>
                <a:srgbClr val="000000"/>
              </a:buClr>
              <a:buFont typeface="StarSymbol"/>
              <a:buChar char="-"/>
            </a:pPr>
            <a:r>
              <a:rPr b="0" lang="fr-FR" sz="1800" spc="-1" strike="noStrike">
                <a:solidFill>
                  <a:srgbClr val="000000"/>
                </a:solidFill>
                <a:uFill>
                  <a:solidFill>
                    <a:srgbClr val="ffffff"/>
                  </a:solidFill>
                </a:uFill>
                <a:latin typeface="Calibri"/>
                <a:ea typeface="DejaVu Sans"/>
              </a:rPr>
              <a:t>Ouvrir le répertoire des bases de données csv </a:t>
            </a:r>
            <a:endParaRPr b="0" lang="fr-FR" sz="1800" spc="-1" strike="noStrike">
              <a:solidFill>
                <a:srgbClr val="000000"/>
              </a:solidFill>
              <a:uFill>
                <a:solidFill>
                  <a:srgbClr val="ffffff"/>
                </a:solidFill>
              </a:uFill>
              <a:latin typeface="Arial"/>
            </a:endParaRPr>
          </a:p>
        </p:txBody>
      </p:sp>
      <p:sp>
        <p:nvSpPr>
          <p:cNvPr id="266" name="CustomShape 4"/>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1094F2AA-B313-44A5-95B5-6D28755BB4EF}"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267" name="Image 3" descr=""/>
          <p:cNvPicPr/>
          <p:nvPr/>
        </p:nvPicPr>
        <p:blipFill>
          <a:blip r:embed="rId1"/>
          <a:srcRect l="0" t="0" r="39906" b="82680"/>
          <a:stretch/>
        </p:blipFill>
        <p:spPr>
          <a:xfrm>
            <a:off x="56880" y="1503000"/>
            <a:ext cx="9037080" cy="1626840"/>
          </a:xfrm>
          <a:prstGeom prst="rect">
            <a:avLst/>
          </a:prstGeom>
          <a:ln>
            <a:noFill/>
          </a:ln>
        </p:spPr>
      </p:pic>
      <p:sp>
        <p:nvSpPr>
          <p:cNvPr id="268" name="CustomShape 5"/>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7883640" y="6321600"/>
            <a:ext cx="896760" cy="176040"/>
          </a:xfrm>
          <a:prstGeom prst="rect">
            <a:avLst/>
          </a:prstGeom>
          <a:noFill/>
          <a:ln>
            <a:noFill/>
          </a:ln>
        </p:spPr>
        <p:style>
          <a:lnRef idx="0"/>
          <a:fillRef idx="0"/>
          <a:effectRef idx="0"/>
          <a:fontRef idx="minor"/>
        </p:style>
      </p:sp>
      <p:sp>
        <p:nvSpPr>
          <p:cNvPr id="270" name="CustomShape 2"/>
          <p:cNvSpPr/>
          <p:nvPr/>
        </p:nvSpPr>
        <p:spPr>
          <a:xfrm>
            <a:off x="0" y="188640"/>
            <a:ext cx="910440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CONFIGURER</a:t>
            </a:r>
            <a:endParaRPr b="0" lang="fr-FR" sz="2400" spc="-1" strike="noStrike">
              <a:solidFill>
                <a:srgbClr val="000000"/>
              </a:solidFill>
              <a:uFill>
                <a:solidFill>
                  <a:srgbClr val="ffffff"/>
                </a:solidFill>
              </a:uFill>
              <a:latin typeface="Arial"/>
            </a:endParaRPr>
          </a:p>
        </p:txBody>
      </p:sp>
      <p:sp>
        <p:nvSpPr>
          <p:cNvPr id="271" name="CustomShape 3"/>
          <p:cNvSpPr/>
          <p:nvPr/>
        </p:nvSpPr>
        <p:spPr>
          <a:xfrm>
            <a:off x="325440" y="3658680"/>
            <a:ext cx="8893800" cy="13021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uFill>
                  <a:solidFill>
                    <a:srgbClr val="ffffff"/>
                  </a:solidFill>
                </a:uFill>
                <a:latin typeface="Calibri"/>
                <a:ea typeface="DejaVu Sans"/>
              </a:rPr>
              <a:t>Le menu « Configurer » permet la configuration technique des données de l’interface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ea typeface="DejaVu Sans"/>
              </a:rPr>
              <a:t>Altaïr à partir de deux menus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ea typeface="DejaVu Sans"/>
              </a:rPr>
              <a:t>	</a:t>
            </a:r>
            <a:r>
              <a:rPr b="0" lang="fr-FR" sz="1800" spc="-1" strike="noStrike">
                <a:solidFill>
                  <a:srgbClr val="0000cc"/>
                </a:solidFill>
                <a:uFill>
                  <a:solidFill>
                    <a:srgbClr val="ffffff"/>
                  </a:solidFill>
                </a:uFill>
                <a:latin typeface="Calibri"/>
                <a:ea typeface="DejaVu Sans"/>
              </a:rPr>
              <a:t>	</a:t>
            </a:r>
            <a:r>
              <a:rPr b="0" lang="fr-FR" sz="1800" spc="-1" strike="noStrike">
                <a:solidFill>
                  <a:srgbClr val="0000cc"/>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Options, qui ouvre le </a:t>
            </a:r>
            <a:r>
              <a:rPr b="1" lang="fr-FR" sz="1800" spc="-1" strike="noStrike">
                <a:solidFill>
                  <a:srgbClr val="ff0000"/>
                </a:solidFill>
                <a:uFill>
                  <a:solidFill>
                    <a:srgbClr val="ffffff"/>
                  </a:solidFill>
                </a:uFill>
                <a:latin typeface="Calibri"/>
                <a:ea typeface="DejaVu Sans"/>
              </a:rPr>
              <a:t>dialogue des paramètres</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 Configurer l’interface, qui ouvre le </a:t>
            </a:r>
            <a:r>
              <a:rPr b="1" lang="fr-FR" sz="1800" spc="-1" strike="noStrike">
                <a:solidFill>
                  <a:srgbClr val="ff0000"/>
                </a:solidFill>
                <a:uFill>
                  <a:solidFill>
                    <a:srgbClr val="ffffff"/>
                  </a:solidFill>
                </a:uFill>
                <a:latin typeface="Calibri"/>
                <a:ea typeface="DejaVu Sans"/>
              </a:rPr>
              <a:t>dialogue de configuration</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272" name="CustomShape 4"/>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2DDF1C45-1F27-4090-96CA-E6B5029D0CA8}"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273" name="Image 4" descr=""/>
          <p:cNvPicPr/>
          <p:nvPr/>
        </p:nvPicPr>
        <p:blipFill>
          <a:blip r:embed="rId1"/>
          <a:srcRect l="0" t="0" r="38397" b="86453"/>
          <a:stretch/>
        </p:blipFill>
        <p:spPr>
          <a:xfrm>
            <a:off x="795240" y="2004480"/>
            <a:ext cx="7639920" cy="1048680"/>
          </a:xfrm>
          <a:prstGeom prst="rect">
            <a:avLst/>
          </a:prstGeom>
          <a:ln>
            <a:noFill/>
          </a:ln>
        </p:spPr>
      </p:pic>
      <p:sp>
        <p:nvSpPr>
          <p:cNvPr id="274" name="CustomShape 5"/>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7883640" y="6321600"/>
            <a:ext cx="896760" cy="176040"/>
          </a:xfrm>
          <a:prstGeom prst="rect">
            <a:avLst/>
          </a:prstGeom>
          <a:noFill/>
          <a:ln>
            <a:noFill/>
          </a:ln>
        </p:spPr>
        <p:style>
          <a:lnRef idx="0"/>
          <a:fillRef idx="0"/>
          <a:effectRef idx="0"/>
          <a:fontRef idx="minor"/>
        </p:style>
      </p:sp>
      <p:sp>
        <p:nvSpPr>
          <p:cNvPr id="276" name="CustomShape 2"/>
          <p:cNvSpPr/>
          <p:nvPr/>
        </p:nvSpPr>
        <p:spPr>
          <a:xfrm>
            <a:off x="0" y="116640"/>
            <a:ext cx="914112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AIDE</a:t>
            </a:r>
            <a:endParaRPr b="0" lang="fr-FR" sz="2400" spc="-1" strike="noStrike">
              <a:solidFill>
                <a:srgbClr val="000000"/>
              </a:solidFill>
              <a:uFill>
                <a:solidFill>
                  <a:srgbClr val="ffffff"/>
                </a:solidFill>
              </a:uFill>
              <a:latin typeface="Arial"/>
            </a:endParaRPr>
          </a:p>
        </p:txBody>
      </p:sp>
      <p:sp>
        <p:nvSpPr>
          <p:cNvPr id="277" name="CustomShape 3"/>
          <p:cNvSpPr/>
          <p:nvPr/>
        </p:nvSpPr>
        <p:spPr>
          <a:xfrm>
            <a:off x="283680" y="3940560"/>
            <a:ext cx="9118440" cy="6364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uFill>
                  <a:solidFill>
                    <a:srgbClr val="ffffff"/>
                  </a:solidFill>
                </a:uFill>
                <a:latin typeface="Calibri"/>
                <a:ea typeface="DejaVu Sans"/>
              </a:rPr>
              <a:t>Le menu « Aide » permet de bénéficier d’une aide en ligne pour l’utilisation de l’outil Altaïr.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Calibri"/>
                <a:ea typeface="DejaVu Sans"/>
              </a:rPr>
              <a:t>Voir aussi la présentation déposée sur le bureau.</a:t>
            </a:r>
            <a:endParaRPr b="0" lang="fr-FR" sz="1800" spc="-1" strike="noStrike">
              <a:solidFill>
                <a:srgbClr val="000000"/>
              </a:solidFill>
              <a:uFill>
                <a:solidFill>
                  <a:srgbClr val="ffffff"/>
                </a:solidFill>
              </a:uFill>
              <a:latin typeface="Arial"/>
            </a:endParaRPr>
          </a:p>
        </p:txBody>
      </p:sp>
      <p:sp>
        <p:nvSpPr>
          <p:cNvPr id="278" name="CustomShape 4"/>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04826DE0-3EE1-430E-9B52-6FA8305877AE}"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279" name="Image 3" descr=""/>
          <p:cNvPicPr/>
          <p:nvPr/>
        </p:nvPicPr>
        <p:blipFill>
          <a:blip r:embed="rId1"/>
          <a:srcRect l="-756" t="0" r="41886" b="81020"/>
          <a:stretch/>
        </p:blipFill>
        <p:spPr>
          <a:xfrm>
            <a:off x="837000" y="1752480"/>
            <a:ext cx="7822080" cy="1575360"/>
          </a:xfrm>
          <a:prstGeom prst="rect">
            <a:avLst/>
          </a:prstGeom>
          <a:ln>
            <a:noFill/>
          </a:ln>
        </p:spPr>
      </p:pic>
      <p:sp>
        <p:nvSpPr>
          <p:cNvPr id="280" name="CustomShape 5"/>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E740C446-56F7-4E05-AD3C-F76F70DB19AD}"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82" name="CustomShape 2"/>
          <p:cNvSpPr/>
          <p:nvPr/>
        </p:nvSpPr>
        <p:spPr>
          <a:xfrm>
            <a:off x="0" y="116640"/>
            <a:ext cx="9141120" cy="534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menu AIDE</a:t>
            </a:r>
            <a:endParaRPr b="0" lang="fr-FR" sz="2400" spc="-1" strike="noStrike">
              <a:solidFill>
                <a:srgbClr val="000000"/>
              </a:solidFill>
              <a:uFill>
                <a:solidFill>
                  <a:srgbClr val="ffffff"/>
                </a:solidFill>
              </a:uFill>
              <a:latin typeface="Arial"/>
            </a:endParaRPr>
          </a:p>
        </p:txBody>
      </p:sp>
      <p:sp>
        <p:nvSpPr>
          <p:cNvPr id="283" name="CustomShape 3"/>
          <p:cNvSpPr/>
          <p:nvPr/>
        </p:nvSpPr>
        <p:spPr>
          <a:xfrm>
            <a:off x="1383840" y="6408000"/>
            <a:ext cx="624816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pic>
        <p:nvPicPr>
          <p:cNvPr id="284" name="" descr=""/>
          <p:cNvPicPr/>
          <p:nvPr/>
        </p:nvPicPr>
        <p:blipFill>
          <a:blip r:embed="rId1"/>
          <a:stretch/>
        </p:blipFill>
        <p:spPr>
          <a:xfrm>
            <a:off x="1584000" y="792000"/>
            <a:ext cx="6894000" cy="566028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120960" y="1953000"/>
            <a:ext cx="8601840" cy="3777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286" name="CustomShape 2"/>
          <p:cNvSpPr/>
          <p:nvPr/>
        </p:nvSpPr>
        <p:spPr>
          <a:xfrm>
            <a:off x="1543680" y="6361920"/>
            <a:ext cx="6476760" cy="176040"/>
          </a:xfrm>
          <a:prstGeom prst="rect">
            <a:avLst/>
          </a:prstGeom>
          <a:noFill/>
          <a:ln>
            <a:noFill/>
          </a:ln>
        </p:spPr>
        <p:style>
          <a:lnRef idx="0"/>
          <a:fillRef idx="0"/>
          <a:effectRef idx="0"/>
          <a:fontRef idx="minor"/>
        </p:style>
      </p:sp>
      <p:sp>
        <p:nvSpPr>
          <p:cNvPr id="287" name="CustomShape 3"/>
          <p:cNvSpPr/>
          <p:nvPr/>
        </p:nvSpPr>
        <p:spPr>
          <a:xfrm>
            <a:off x="7883640" y="6321600"/>
            <a:ext cx="896760" cy="176040"/>
          </a:xfrm>
          <a:prstGeom prst="rect">
            <a:avLst/>
          </a:prstGeom>
          <a:noFill/>
          <a:ln>
            <a:noFill/>
          </a:ln>
        </p:spPr>
        <p:style>
          <a:lnRef idx="0"/>
          <a:fillRef idx="0"/>
          <a:effectRef idx="0"/>
          <a:fontRef idx="minor"/>
        </p:style>
      </p:sp>
      <p:sp>
        <p:nvSpPr>
          <p:cNvPr id="288" name="CustomShape 4"/>
          <p:cNvSpPr/>
          <p:nvPr/>
        </p:nvSpPr>
        <p:spPr>
          <a:xfrm>
            <a:off x="144000" y="1152000"/>
            <a:ext cx="8889840" cy="49294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Times New Roman"/>
                <a:ea typeface="ヒラギノ角ゴ Pro W3"/>
              </a:rPr>
              <a:t>	</a:t>
            </a:r>
            <a:r>
              <a:rPr b="0" lang="fr-FR" sz="2000" spc="-1" strike="noStrike">
                <a:solidFill>
                  <a:srgbClr val="0000cc"/>
                </a:solidFill>
                <a:uFill>
                  <a:solidFill>
                    <a:srgbClr val="ffffff"/>
                  </a:solidFill>
                </a:uFill>
                <a:latin typeface="Arial"/>
                <a:ea typeface="DejaVu Sans"/>
              </a:rPr>
              <a:t>1. Ouvrir le gestionnaire d’échange de données du poste dédié.</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cc"/>
                </a:solidFill>
                <a:uFill>
                  <a:solidFill>
                    <a:srgbClr val="ffffff"/>
                  </a:solidFill>
                </a:uFill>
                <a:latin typeface="Arial"/>
                <a:ea typeface="DejaVu Sans"/>
              </a:rPr>
              <a:t>	</a:t>
            </a:r>
            <a:r>
              <a:rPr b="0" lang="fr-FR" sz="2000" spc="-1" strike="noStrike">
                <a:solidFill>
                  <a:srgbClr val="0000cc"/>
                </a:solidFill>
                <a:uFill>
                  <a:solidFill>
                    <a:srgbClr val="ffffff"/>
                  </a:solidFill>
                </a:uFill>
                <a:latin typeface="Arial"/>
                <a:ea typeface="DejaVu Sans"/>
              </a:rPr>
              <a:t>2. Cliquer sur « CLE  USB3 ». Les données de paye ont été </a:t>
            </a:r>
            <a:r>
              <a:rPr b="0" lang="fr-FR" sz="2000" spc="-1" strike="noStrike">
                <a:solidFill>
                  <a:srgbClr val="0000cc"/>
                </a:solidFill>
                <a:uFill>
                  <a:solidFill>
                    <a:srgbClr val="ffffff"/>
                  </a:solidFill>
                </a:uFill>
                <a:latin typeface="Arial"/>
                <a:ea typeface="DejaVu Sans"/>
              </a:rPr>
              <a:t>	</a:t>
            </a:r>
            <a:r>
              <a:rPr b="0" lang="fr-FR" sz="2000" spc="-1" strike="noStrike">
                <a:solidFill>
                  <a:srgbClr val="0000cc"/>
                </a:solidFill>
                <a:uFill>
                  <a:solidFill>
                    <a:srgbClr val="ffffff"/>
                  </a:solidFill>
                </a:uFill>
                <a:latin typeface="Arial"/>
                <a:ea typeface="DejaVu Sans"/>
              </a:rPr>
              <a:t>préalablement copiées sur la clé USB.</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p:txBody>
      </p:sp>
      <p:pic>
        <p:nvPicPr>
          <p:cNvPr id="289" name="Image 239" descr=""/>
          <p:cNvPicPr/>
          <p:nvPr/>
        </p:nvPicPr>
        <p:blipFill>
          <a:blip r:embed="rId1"/>
          <a:stretch/>
        </p:blipFill>
        <p:spPr>
          <a:xfrm>
            <a:off x="1414080" y="3020760"/>
            <a:ext cx="6015600" cy="2339280"/>
          </a:xfrm>
          <a:prstGeom prst="rect">
            <a:avLst/>
          </a:prstGeom>
          <a:ln>
            <a:noFill/>
          </a:ln>
        </p:spPr>
      </p:pic>
      <p:sp>
        <p:nvSpPr>
          <p:cNvPr id="290" name="CustomShape 5"/>
          <p:cNvSpPr/>
          <p:nvPr/>
        </p:nvSpPr>
        <p:spPr>
          <a:xfrm>
            <a:off x="1547640" y="6039000"/>
            <a:ext cx="5835240" cy="48384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ffffff"/>
                </a:solidFill>
                <a:uFill>
                  <a:solidFill>
                    <a:srgbClr val="ffffff"/>
                  </a:solidFill>
                </a:uFill>
                <a:latin typeface="Arial"/>
                <a:ea typeface="ヒラギノ角ゴ Pro W3"/>
              </a:rPr>
              <a:t>Guide</a:t>
            </a:r>
            <a:endParaRPr b="0" lang="fr-FR" sz="1800" spc="-1" strike="noStrike">
              <a:solidFill>
                <a:srgbClr val="000000"/>
              </a:solidFill>
              <a:uFill>
                <a:solidFill>
                  <a:srgbClr val="ffffff"/>
                </a:solidFill>
              </a:uFill>
              <a:latin typeface="Arial"/>
            </a:endParaRPr>
          </a:p>
        </p:txBody>
      </p:sp>
      <p:sp>
        <p:nvSpPr>
          <p:cNvPr id="291" name="CustomShape 6"/>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A7E31F08-3A14-419C-BE58-FA248EDE1C25}"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92" name="CustomShape 7"/>
          <p:cNvSpPr/>
          <p:nvPr/>
        </p:nvSpPr>
        <p:spPr>
          <a:xfrm>
            <a:off x="107640" y="34128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Times New Roman"/>
                <a:ea typeface="ヒラギノ角ゴ Pro W3"/>
              </a:rPr>
              <a:t>COPIER LES PAYES sur le disque dur à PARTIR DE LA CLE USB3</a:t>
            </a:r>
            <a:endParaRPr b="0" lang="fr-FR" sz="1800" spc="-1" strike="noStrike">
              <a:solidFill>
                <a:srgbClr val="000000"/>
              </a:solidFill>
              <a:uFill>
                <a:solidFill>
                  <a:srgbClr val="ffffff"/>
                </a:solidFill>
              </a:uFill>
              <a:latin typeface="Arial"/>
            </a:endParaRPr>
          </a:p>
        </p:txBody>
      </p:sp>
      <p:sp>
        <p:nvSpPr>
          <p:cNvPr id="293" name="CustomShape 8"/>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251640" y="1036800"/>
            <a:ext cx="5414400" cy="332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295" name="CustomShape 2"/>
          <p:cNvSpPr/>
          <p:nvPr/>
        </p:nvSpPr>
        <p:spPr>
          <a:xfrm>
            <a:off x="7883640" y="6321600"/>
            <a:ext cx="896760" cy="176040"/>
          </a:xfrm>
          <a:prstGeom prst="rect">
            <a:avLst/>
          </a:prstGeom>
          <a:noFill/>
          <a:ln>
            <a:noFill/>
          </a:ln>
        </p:spPr>
        <p:style>
          <a:lnRef idx="0"/>
          <a:fillRef idx="0"/>
          <a:effectRef idx="0"/>
          <a:fontRef idx="minor"/>
        </p:style>
      </p:sp>
      <p:pic>
        <p:nvPicPr>
          <p:cNvPr id="296" name="Image 244" descr=""/>
          <p:cNvPicPr/>
          <p:nvPr/>
        </p:nvPicPr>
        <p:blipFill>
          <a:blip r:embed="rId1"/>
          <a:srcRect l="13098" t="13345" r="43009" b="70459"/>
          <a:stretch/>
        </p:blipFill>
        <p:spPr>
          <a:xfrm>
            <a:off x="156240" y="3816000"/>
            <a:ext cx="8915040" cy="2550600"/>
          </a:xfrm>
          <a:prstGeom prst="rect">
            <a:avLst/>
          </a:prstGeom>
          <a:ln>
            <a:noFill/>
          </a:ln>
        </p:spPr>
      </p:pic>
      <p:sp>
        <p:nvSpPr>
          <p:cNvPr id="297" name="CustomShape 3"/>
          <p:cNvSpPr/>
          <p:nvPr/>
        </p:nvSpPr>
        <p:spPr>
          <a:xfrm>
            <a:off x="186120" y="4903200"/>
            <a:ext cx="1355040" cy="1451520"/>
          </a:xfrm>
          <a:prstGeom prst="rect">
            <a:avLst/>
          </a:prstGeom>
          <a:solidFill>
            <a:srgbClr val="ddd9c7"/>
          </a:solidFill>
          <a:ln>
            <a:noFill/>
          </a:ln>
        </p:spPr>
        <p:style>
          <a:lnRef idx="0"/>
          <a:fillRef idx="0"/>
          <a:effectRef idx="0"/>
          <a:fontRef idx="minor"/>
        </p:style>
      </p:sp>
      <p:sp>
        <p:nvSpPr>
          <p:cNvPr id="298" name="CustomShape 4"/>
          <p:cNvSpPr/>
          <p:nvPr/>
        </p:nvSpPr>
        <p:spPr>
          <a:xfrm>
            <a:off x="89280" y="1242000"/>
            <a:ext cx="9034920" cy="26852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uFill>
                  <a:solidFill>
                    <a:srgbClr val="ffffff"/>
                  </a:solidFill>
                </a:uFill>
                <a:latin typeface="Arial"/>
                <a:ea typeface="DejaVu Sans"/>
              </a:rPr>
              <a:t>3. Cliquer sur le dossier des données de paye regroupant vos données sur la clé, </a:t>
            </a:r>
            <a:r>
              <a:rPr b="0" i="1" lang="fr-FR" sz="1800" spc="-1" strike="noStrike">
                <a:solidFill>
                  <a:srgbClr val="0000cc"/>
                </a:solidFill>
                <a:uFill>
                  <a:solidFill>
                    <a:srgbClr val="ffffff"/>
                  </a:solidFill>
                </a:uFill>
                <a:latin typeface="Arial"/>
                <a:ea typeface="DejaVu Sans"/>
              </a:rPr>
              <a:t>en maintenant la touche Ctrl enfoncée</a:t>
            </a:r>
            <a:r>
              <a:rPr b="0" lang="fr-FR" sz="1800" spc="-1" strike="noStrike">
                <a:solidFill>
                  <a:srgbClr val="0000cc"/>
                </a:solidFill>
                <a:uFill>
                  <a:solidFill>
                    <a:srgbClr val="ffffff"/>
                  </a:solidFill>
                </a:uFill>
                <a:latin typeface="Arial"/>
                <a:ea typeface="DejaVu Sans"/>
              </a:rPr>
              <a: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cc"/>
                </a:solidFill>
                <a:uFill>
                  <a:solidFill>
                    <a:srgbClr val="ffffff"/>
                  </a:solidFill>
                </a:uFill>
                <a:latin typeface="Arial"/>
                <a:ea typeface="DejaVu Sans"/>
              </a:rPr>
              <a:t>4. « </a:t>
            </a:r>
            <a:r>
              <a:rPr b="1" i="1" lang="fr-FR" sz="1800" spc="-1" strike="noStrike">
                <a:solidFill>
                  <a:srgbClr val="0000cc"/>
                </a:solidFill>
                <a:uFill>
                  <a:solidFill>
                    <a:srgbClr val="ffffff"/>
                  </a:solidFill>
                </a:uFill>
                <a:latin typeface="Arial"/>
                <a:ea typeface="DejaVu Sans"/>
              </a:rPr>
              <a:t>Glisser-déposer</a:t>
            </a:r>
            <a:r>
              <a:rPr b="0" lang="fr-FR" sz="1800" spc="-1" strike="noStrike">
                <a:solidFill>
                  <a:srgbClr val="0000cc"/>
                </a:solidFill>
                <a:uFill>
                  <a:solidFill>
                    <a:srgbClr val="ffffff"/>
                  </a:solidFill>
                </a:uFill>
                <a:latin typeface="Arial"/>
                <a:ea typeface="DejaVu Sans"/>
              </a:rPr>
              <a:t> » ce dossier vers la fenêtre droite du gestionnaire</a:t>
            </a:r>
            <a:r>
              <a:rPr b="0" lang="fr-FR" sz="1800" spc="-1" strike="noStrike">
                <a:solidFill>
                  <a:srgbClr val="000000"/>
                </a:solidFill>
                <a:uFill>
                  <a:solidFill>
                    <a:srgbClr val="ffffff"/>
                  </a:solidFill>
                </a:uFill>
                <a:latin typeface="Arial"/>
                <a:ea typeface="DejaVu Sans"/>
              </a:rPr>
              <a:t> </a:t>
            </a:r>
            <a:r>
              <a:rPr b="1" i="1" lang="fr-FR" sz="1800" spc="-1" strike="noStrike">
                <a:solidFill>
                  <a:srgbClr val="0000cc"/>
                </a:solidFill>
                <a:uFill>
                  <a:solidFill>
                    <a:srgbClr val="ffffff"/>
                  </a:solidFill>
                </a:uFill>
                <a:latin typeface="Arial"/>
                <a:ea typeface="DejaVu Sans"/>
              </a:rPr>
              <a:t>avec la touche Ctrl enfoncée</a:t>
            </a:r>
            <a:r>
              <a:rPr b="1" lang="fr-FR" sz="1800" spc="-1" strike="noStrike">
                <a:solidFill>
                  <a:srgbClr val="0000cc"/>
                </a:solidFill>
                <a:uFill>
                  <a:solidFill>
                    <a:srgbClr val="ffffff"/>
                  </a:solidFill>
                </a:uFill>
                <a:latin typeface="Arial"/>
                <a:ea typeface="DejaVu Sans"/>
              </a:rPr>
              <a:t> </a:t>
            </a:r>
            <a:r>
              <a:rPr b="0" lang="fr-FR" sz="1800" spc="-1" strike="noStrike">
                <a:solidFill>
                  <a:srgbClr val="0000cc"/>
                </a:solidFill>
                <a:uFill>
                  <a:solidFill>
                    <a:srgbClr val="ffffff"/>
                  </a:solidFill>
                </a:uFill>
                <a:latin typeface="Arial"/>
                <a:ea typeface="DejaVu Sans"/>
              </a:rPr>
              <a:t>vers le répertoire des données (</a:t>
            </a:r>
            <a:r>
              <a:rPr b="1" i="1" lang="fr-FR" sz="1800" spc="-1" strike="noStrike">
                <a:solidFill>
                  <a:srgbClr val="0000cc"/>
                </a:solidFill>
                <a:uFill>
                  <a:solidFill>
                    <a:srgbClr val="ffffff"/>
                  </a:solidFill>
                </a:uFill>
                <a:latin typeface="Arial"/>
                <a:ea typeface="DejaVu Sans"/>
              </a:rPr>
              <a:t>Données</a:t>
            </a:r>
            <a:r>
              <a:rPr b="0" lang="fr-FR" sz="1800" spc="-1" strike="noStrike">
                <a:solidFill>
                  <a:srgbClr val="0000cc"/>
                </a:solidFill>
                <a:uFill>
                  <a:solidFill>
                    <a:srgbClr val="ffffff"/>
                  </a:solidFill>
                </a:uFill>
                <a:latin typeface="Arial"/>
                <a:ea typeface="DejaVu Sans"/>
              </a:rPr>
              <a:t>)</a:t>
            </a:r>
            <a:r>
              <a:rPr b="1" lang="fr-FR" sz="1800" spc="-1" strike="noStrike">
                <a:solidFill>
                  <a:srgbClr val="0000cc"/>
                </a:solidFill>
                <a:uFill>
                  <a:solidFill>
                    <a:srgbClr val="ffffff"/>
                  </a:solidFill>
                </a:uFill>
                <a:latin typeface="Arial"/>
                <a:ea typeface="DejaVu Sans"/>
              </a:rPr>
              <a:t>.</a:t>
            </a:r>
            <a:r>
              <a:rPr b="0" lang="fr-FR" sz="1800" spc="-1" strike="noStrike">
                <a:solidFill>
                  <a:srgbClr val="0000cc"/>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cc"/>
                </a:solidFill>
                <a:uFill>
                  <a:solidFill>
                    <a:srgbClr val="ffffff"/>
                  </a:solidFill>
                </a:uFill>
                <a:latin typeface="Arial"/>
                <a:ea typeface="DejaVu Sans"/>
              </a:rPr>
              <a:t>5</a:t>
            </a:r>
            <a:r>
              <a:rPr b="1" lang="fr-FR" sz="1800" spc="-1" strike="noStrike">
                <a:solidFill>
                  <a:srgbClr val="0000cc"/>
                </a:solidFill>
                <a:uFill>
                  <a:solidFill>
                    <a:srgbClr val="ffffff"/>
                  </a:solidFill>
                </a:uFill>
                <a:latin typeface="Arial"/>
                <a:ea typeface="DejaVu Sans"/>
              </a:rPr>
              <a:t>. </a:t>
            </a:r>
            <a:r>
              <a:rPr b="0" lang="fr-FR" sz="1800" spc="-1" strike="noStrike">
                <a:solidFill>
                  <a:srgbClr val="0000cc"/>
                </a:solidFill>
                <a:uFill>
                  <a:solidFill>
                    <a:srgbClr val="ffffff"/>
                  </a:solidFill>
                </a:uFill>
                <a:latin typeface="Arial"/>
                <a:ea typeface="DejaVu Sans"/>
              </a:rPr>
              <a:t>Relâcher Ctrl à la fin du déplacement. </a:t>
            </a:r>
            <a:endParaRPr b="0" lang="fr-FR" sz="1800" spc="-1" strike="noStrike">
              <a:solidFill>
                <a:srgbClr val="000000"/>
              </a:solidFill>
              <a:uFill>
                <a:solidFill>
                  <a:srgbClr val="ffffff"/>
                </a:solidFill>
              </a:uFill>
              <a:latin typeface="Arial"/>
            </a:endParaRPr>
          </a:p>
          <a:p>
            <a:pPr algn="just">
              <a:lnSpc>
                <a:spcPct val="100000"/>
              </a:lnSpc>
            </a:pPr>
            <a:r>
              <a:rPr b="1" lang="fr-FR" sz="1600" spc="-1" strike="noStrike">
                <a:solidFill>
                  <a:srgbClr val="ff0000"/>
                </a:solidFill>
                <a:uFill>
                  <a:solidFill>
                    <a:srgbClr val="ffffff"/>
                  </a:solidFill>
                </a:uFill>
                <a:latin typeface="Arial"/>
                <a:ea typeface="DejaVu Sans"/>
              </a:rPr>
              <a:t>Cette étape n’est pas nécessaire si l’interface a été paramétrée en mode « Chargement automatique des données »</a:t>
            </a:r>
            <a:endParaRPr b="0" lang="fr-FR" sz="1600" spc="-1" strike="noStrike">
              <a:solidFill>
                <a:srgbClr val="000000"/>
              </a:solidFill>
              <a:uFill>
                <a:solidFill>
                  <a:srgbClr val="ffffff"/>
                </a:solidFill>
              </a:uFill>
              <a:latin typeface="Arial"/>
            </a:endParaRPr>
          </a:p>
        </p:txBody>
      </p:sp>
      <p:sp>
        <p:nvSpPr>
          <p:cNvPr id="299" name="CustomShape 5"/>
          <p:cNvSpPr/>
          <p:nvPr/>
        </p:nvSpPr>
        <p:spPr>
          <a:xfrm>
            <a:off x="2448000" y="1309680"/>
            <a:ext cx="4317120" cy="343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Times New Roman"/>
                <a:ea typeface="DejaVu Sans"/>
              </a:rPr>
              <a:t> </a:t>
            </a: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sp>
        <p:nvSpPr>
          <p:cNvPr id="300" name="CustomShape 6"/>
          <p:cNvSpPr/>
          <p:nvPr/>
        </p:nvSpPr>
        <p:spPr>
          <a:xfrm>
            <a:off x="611640" y="1220760"/>
            <a:ext cx="7702200" cy="1015200"/>
          </a:xfrm>
          <a:prstGeom prst="rect">
            <a:avLst/>
          </a:prstGeom>
          <a:noFill/>
          <a:ln>
            <a:noFill/>
          </a:ln>
        </p:spPr>
        <p:style>
          <a:lnRef idx="0"/>
          <a:fillRef idx="0"/>
          <a:effectRef idx="0"/>
          <a:fontRef idx="minor"/>
        </p:style>
      </p:sp>
      <p:sp>
        <p:nvSpPr>
          <p:cNvPr id="301" name="CustomShape 7"/>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02D679FD-C15E-4ACC-8FAE-9CBA00C3A9FE}"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302" name="CustomShape 8"/>
          <p:cNvSpPr/>
          <p:nvPr/>
        </p:nvSpPr>
        <p:spPr>
          <a:xfrm>
            <a:off x="107640" y="34128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Times New Roman"/>
                <a:ea typeface="ヒラギノ角ゴ Pro W3"/>
              </a:rPr>
              <a:t>COPIER LES PAYES sur le disque dur à PARTIR DE LA CLE USB3</a:t>
            </a:r>
            <a:endParaRPr b="0" lang="fr-FR" sz="1800" spc="-1" strike="noStrike">
              <a:solidFill>
                <a:srgbClr val="000000"/>
              </a:solidFill>
              <a:uFill>
                <a:solidFill>
                  <a:srgbClr val="ffffff"/>
                </a:solidFill>
              </a:uFill>
              <a:latin typeface="Arial"/>
            </a:endParaRPr>
          </a:p>
        </p:txBody>
      </p:sp>
      <p:sp>
        <p:nvSpPr>
          <p:cNvPr id="303" name="CustomShape 9"/>
          <p:cNvSpPr/>
          <p:nvPr/>
        </p:nvSpPr>
        <p:spPr>
          <a:xfrm>
            <a:off x="2751840" y="650160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304" name="Line 10"/>
          <p:cNvSpPr/>
          <p:nvPr/>
        </p:nvSpPr>
        <p:spPr>
          <a:xfrm>
            <a:off x="2304000" y="4392000"/>
            <a:ext cx="5904000" cy="1512000"/>
          </a:xfrm>
          <a:prstGeom prst="line">
            <a:avLst/>
          </a:prstGeom>
          <a:ln>
            <a:solidFill>
              <a:srgbClr val="ff3333"/>
            </a:solidFill>
            <a:tailEnd len="med" type="triangle" w="med"/>
          </a:ln>
        </p:spPr>
        <p:style>
          <a:lnRef idx="0"/>
          <a:fillRef idx="0"/>
          <a:effectRef idx="0"/>
          <a:fontRef idx="minor"/>
        </p:style>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251640" y="1036800"/>
            <a:ext cx="5414400" cy="332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306" name="CustomShape 2"/>
          <p:cNvSpPr/>
          <p:nvPr/>
        </p:nvSpPr>
        <p:spPr>
          <a:xfrm>
            <a:off x="7883640" y="6321600"/>
            <a:ext cx="896760" cy="176040"/>
          </a:xfrm>
          <a:prstGeom prst="rect">
            <a:avLst/>
          </a:prstGeom>
          <a:noFill/>
          <a:ln>
            <a:noFill/>
          </a:ln>
        </p:spPr>
        <p:style>
          <a:lnRef idx="0"/>
          <a:fillRef idx="0"/>
          <a:effectRef idx="0"/>
          <a:fontRef idx="minor"/>
        </p:style>
      </p:sp>
      <p:sp>
        <p:nvSpPr>
          <p:cNvPr id="307" name="CustomShape 3"/>
          <p:cNvSpPr/>
          <p:nvPr/>
        </p:nvSpPr>
        <p:spPr>
          <a:xfrm>
            <a:off x="56880" y="141120"/>
            <a:ext cx="8889840" cy="434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Calibri"/>
                <a:ea typeface="ヒラギノ角ゴ Pro W3"/>
              </a:rPr>
              <a:t>IMPORTER LES PAYES a partir du disque optique </a:t>
            </a:r>
            <a:endParaRPr b="0" lang="fr-FR" sz="1800" spc="-1" strike="noStrike">
              <a:solidFill>
                <a:srgbClr val="000000"/>
              </a:solidFill>
              <a:uFill>
                <a:solidFill>
                  <a:srgbClr val="ffffff"/>
                </a:solidFill>
              </a:uFill>
              <a:latin typeface="Arial"/>
            </a:endParaRPr>
          </a:p>
        </p:txBody>
      </p:sp>
      <p:sp>
        <p:nvSpPr>
          <p:cNvPr id="308" name="CustomShape 4"/>
          <p:cNvSpPr/>
          <p:nvPr/>
        </p:nvSpPr>
        <p:spPr>
          <a:xfrm>
            <a:off x="611640" y="1870920"/>
            <a:ext cx="8278560" cy="1122840"/>
          </a:xfrm>
          <a:prstGeom prst="rect">
            <a:avLst/>
          </a:prstGeom>
          <a:noFill/>
          <a:ln>
            <a:noFill/>
          </a:ln>
        </p:spPr>
        <p:style>
          <a:lnRef idx="0"/>
          <a:fillRef idx="0"/>
          <a:effectRef idx="0"/>
          <a:fontRef idx="minor"/>
        </p:style>
      </p:sp>
      <p:sp>
        <p:nvSpPr>
          <p:cNvPr id="309" name="CustomShape 5"/>
          <p:cNvSpPr/>
          <p:nvPr/>
        </p:nvSpPr>
        <p:spPr>
          <a:xfrm>
            <a:off x="2448000" y="1309680"/>
            <a:ext cx="4317120" cy="343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Times New Roman"/>
                <a:ea typeface="DejaVu Sans"/>
              </a:rPr>
              <a:t> </a:t>
            </a: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sp>
        <p:nvSpPr>
          <p:cNvPr id="310" name="CustomShape 6"/>
          <p:cNvSpPr/>
          <p:nvPr/>
        </p:nvSpPr>
        <p:spPr>
          <a:xfrm>
            <a:off x="611640" y="1220760"/>
            <a:ext cx="7886880" cy="432360"/>
          </a:xfrm>
          <a:prstGeom prst="rect">
            <a:avLst/>
          </a:prstGeom>
          <a:noFill/>
          <a:ln>
            <a:noFill/>
          </a:ln>
        </p:spPr>
        <p:style>
          <a:lnRef idx="0"/>
          <a:fillRef idx="0"/>
          <a:effectRef idx="0"/>
          <a:fontRef idx="minor"/>
        </p:style>
      </p:sp>
      <p:sp>
        <p:nvSpPr>
          <p:cNvPr id="311" name="CustomShape 7"/>
          <p:cNvSpPr/>
          <p:nvPr/>
        </p:nvSpPr>
        <p:spPr>
          <a:xfrm>
            <a:off x="0" y="1009440"/>
            <a:ext cx="5743800" cy="584928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DejaVu Sans"/>
              </a:rPr>
              <a:t>1-Insérer le disque optique avec les payes</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DejaVu Sans"/>
              </a:rPr>
              <a:t>2-Cliquer sur l’icône en forme de clé en bas de l’écran : choisir Disque optique. Cliquer sur l’icône flèche à droite.</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DejaVu Sans"/>
              </a:rPr>
              <a:t>3-Attendre que l’icône CD-ROM passe du rouge au vert : le CD-ROM doit être activé.</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00"/>
                </a:solidFill>
                <a:uFill>
                  <a:solidFill>
                    <a:srgbClr val="ffffff"/>
                  </a:solidFill>
                </a:uFill>
                <a:latin typeface="Arial"/>
                <a:ea typeface="DejaVu Sans"/>
              </a:rPr>
              <a:t>Dans le dialogue de configuration, si la case « Charger les données utilisateur au lancement » n’est pas cochée, la cocher et relancer l’interface. </a:t>
            </a:r>
            <a:r>
              <a:rPr b="0" lang="fr-FR" sz="1600" spc="-1" strike="noStrike">
                <a:solidFill>
                  <a:srgbClr val="0000cc"/>
                </a:solidFill>
                <a:uFill>
                  <a:solidFill>
                    <a:srgbClr val="ffffff"/>
                  </a:solidFill>
                </a:uFill>
                <a:latin typeface="Arial"/>
                <a:ea typeface="DejaVu Sans"/>
              </a:rPr>
              <a:t>Les données de paye sont lues automatiquement en mémoire. Pas de sauvegarde copie sur le disque dur.</a:t>
            </a:r>
            <a:endParaRPr b="0" lang="fr-FR" sz="1600" spc="-1" strike="noStrike">
              <a:solidFill>
                <a:srgbClr val="000000"/>
              </a:solidFill>
              <a:uFill>
                <a:solidFill>
                  <a:srgbClr val="ffffff"/>
                </a:solidFill>
              </a:uFill>
              <a:latin typeface="Arial"/>
            </a:endParaRPr>
          </a:p>
          <a:p>
            <a:pPr algn="just">
              <a:lnSpc>
                <a:spcPct val="100000"/>
              </a:lnSpc>
            </a:pP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p:txBody>
      </p:sp>
      <p:sp>
        <p:nvSpPr>
          <p:cNvPr id="312" name="CustomShape 8"/>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33339E61-65AF-45DF-88E3-8ECA772AFC7F}"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313" name="Image 4" descr=""/>
          <p:cNvPicPr/>
          <p:nvPr/>
        </p:nvPicPr>
        <p:blipFill>
          <a:blip r:embed="rId1"/>
          <a:stretch/>
        </p:blipFill>
        <p:spPr>
          <a:xfrm>
            <a:off x="5745240" y="906120"/>
            <a:ext cx="3257640" cy="2864520"/>
          </a:xfrm>
          <a:prstGeom prst="rect">
            <a:avLst/>
          </a:prstGeom>
          <a:ln>
            <a:noFill/>
          </a:ln>
        </p:spPr>
      </p:pic>
      <p:pic>
        <p:nvPicPr>
          <p:cNvPr id="314" name="Image 5" descr=""/>
          <p:cNvPicPr/>
          <p:nvPr/>
        </p:nvPicPr>
        <p:blipFill>
          <a:blip r:embed="rId2"/>
          <a:stretch/>
        </p:blipFill>
        <p:spPr>
          <a:xfrm>
            <a:off x="5745240" y="3849120"/>
            <a:ext cx="3312720" cy="2912760"/>
          </a:xfrm>
          <a:prstGeom prst="rect">
            <a:avLst/>
          </a:prstGeom>
          <a:ln>
            <a:noFill/>
          </a:ln>
        </p:spPr>
      </p:pic>
      <p:sp>
        <p:nvSpPr>
          <p:cNvPr id="315" name="CustomShape 9"/>
          <p:cNvSpPr/>
          <p:nvPr/>
        </p:nvSpPr>
        <p:spPr>
          <a:xfrm>
            <a:off x="72000" y="6462360"/>
            <a:ext cx="52552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CustomShape 1"/>
          <p:cNvSpPr/>
          <p:nvPr/>
        </p:nvSpPr>
        <p:spPr>
          <a:xfrm>
            <a:off x="1511640" y="114480"/>
            <a:ext cx="6260760" cy="41760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SOMMAIRE</a:t>
            </a:r>
            <a:endParaRPr b="0" lang="fr-FR" sz="2400" spc="-1" strike="noStrike">
              <a:solidFill>
                <a:srgbClr val="000000"/>
              </a:solidFill>
              <a:uFill>
                <a:solidFill>
                  <a:srgbClr val="ffffff"/>
                </a:solidFill>
              </a:uFill>
              <a:latin typeface="Arial"/>
            </a:endParaRPr>
          </a:p>
        </p:txBody>
      </p:sp>
      <p:sp>
        <p:nvSpPr>
          <p:cNvPr id="156" name="CustomShape 2"/>
          <p:cNvSpPr/>
          <p:nvPr/>
        </p:nvSpPr>
        <p:spPr>
          <a:xfrm>
            <a:off x="324360" y="1052280"/>
            <a:ext cx="8493840" cy="4648320"/>
          </a:xfrm>
          <a:prstGeom prst="rect">
            <a:avLst/>
          </a:prstGeom>
          <a:noFill/>
          <a:ln>
            <a:noFill/>
          </a:ln>
        </p:spPr>
        <p:style>
          <a:lnRef idx="0"/>
          <a:fillRef idx="0"/>
          <a:effectRef idx="0"/>
          <a:fontRef idx="minor"/>
        </p:style>
        <p:txBody>
          <a:bodyPr lIns="0" rIns="0" tIns="0" bIns="0"/>
          <a:p>
            <a:pPr marL="720" indent="-339840">
              <a:lnSpc>
                <a:spcPct val="100000"/>
              </a:lnSpc>
            </a:pPr>
            <a:r>
              <a:rPr b="1" lang="fr-FR" sz="1800" spc="-1" strike="noStrike">
                <a:solidFill>
                  <a:srgbClr val="0000cc"/>
                </a:solidFill>
                <a:uFill>
                  <a:solidFill>
                    <a:srgbClr val="ffffff"/>
                  </a:solidFill>
                </a:uFill>
                <a:latin typeface="Times New Roman"/>
                <a:ea typeface="DejaVu Sans"/>
              </a:rPr>
              <a:t>L’ENVIRONNEMENT LINUX : NOTIONS DE BASE</a:t>
            </a:r>
            <a:endParaRPr b="0" lang="fr-FR" sz="1800" spc="-1" strike="noStrike">
              <a:solidFill>
                <a:srgbClr val="000000"/>
              </a:solidFill>
              <a:uFill>
                <a:solidFill>
                  <a:srgbClr val="ffffff"/>
                </a:solidFill>
              </a:uFill>
              <a:latin typeface="Arial"/>
            </a:endParaRPr>
          </a:p>
          <a:p>
            <a:pPr marL="720" indent="-339840">
              <a:lnSpc>
                <a:spcPct val="100000"/>
              </a:lnSpc>
            </a:pPr>
            <a:endParaRPr b="0" lang="fr-FR" sz="1800" spc="-1" strike="noStrike">
              <a:solidFill>
                <a:srgbClr val="000000"/>
              </a:solidFill>
              <a:uFill>
                <a:solidFill>
                  <a:srgbClr val="ffffff"/>
                </a:solidFill>
              </a:uFill>
              <a:latin typeface="Arial"/>
            </a:endParaRPr>
          </a:p>
          <a:p>
            <a:pPr marL="720" indent="-339840">
              <a:lnSpc>
                <a:spcPct val="100000"/>
              </a:lnSpc>
            </a:pPr>
            <a:r>
              <a:rPr b="1" lang="fr-FR" sz="1800" spc="-1" strike="noStrike">
                <a:solidFill>
                  <a:srgbClr val="0000cc"/>
                </a:solidFill>
                <a:uFill>
                  <a:solidFill>
                    <a:srgbClr val="ffffff"/>
                  </a:solidFill>
                </a:uFill>
                <a:latin typeface="Times New Roman"/>
                <a:ea typeface="DejaVu Sans"/>
              </a:rPr>
              <a:t>PRÉSENTATION GÉNÉRALE DE L’INTERFACE</a:t>
            </a:r>
            <a:endParaRPr b="0" lang="fr-FR" sz="1800" spc="-1" strike="noStrike">
              <a:solidFill>
                <a:srgbClr val="000000"/>
              </a:solidFill>
              <a:uFill>
                <a:solidFill>
                  <a:srgbClr val="ffffff"/>
                </a:solidFill>
              </a:uFill>
              <a:latin typeface="Arial"/>
            </a:endParaRPr>
          </a:p>
          <a:p>
            <a:pPr marL="720" indent="-339840">
              <a:lnSpc>
                <a:spcPct val="100000"/>
              </a:lnSpc>
            </a:pPr>
            <a:endParaRPr b="0" lang="fr-FR" sz="1800" spc="-1" strike="noStrike">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Lancer l’application</a:t>
            </a:r>
            <a:endParaRPr b="0" lang="fr-FR" sz="1800" spc="-1" strike="noStrike">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Les fonctionnalités de base</a:t>
            </a:r>
            <a:endParaRPr b="0" lang="fr-FR" sz="1800" spc="-1" strike="noStrike">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Copier les données de paye sur le PC dédié</a:t>
            </a:r>
            <a:endParaRPr b="0" lang="fr-FR" sz="1800" spc="-1" strike="noStrike">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Importer les données de paye dans l’interface</a:t>
            </a:r>
            <a:endParaRPr b="0" lang="fr-FR" sz="1800" spc="-1" strike="noStrike">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Utiliser les dialogues de paramétrage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1800">
              <a:lnSpc>
                <a:spcPct val="100000"/>
              </a:lnSpc>
            </a:pPr>
            <a:r>
              <a:rPr b="1" lang="fr-FR" sz="1800" spc="-1" strike="noStrike">
                <a:solidFill>
                  <a:srgbClr val="0000cc"/>
                </a:solidFill>
                <a:uFill>
                  <a:solidFill>
                    <a:srgbClr val="ffffff"/>
                  </a:solidFill>
                </a:uFill>
                <a:latin typeface="Times New Roman"/>
                <a:ea typeface="DejaVu Sans"/>
              </a:rPr>
              <a:t>PRODUIRE LES DONNÉES</a:t>
            </a:r>
            <a:endParaRPr b="0" lang="fr-FR" sz="1800" spc="-1" strike="noStrike">
              <a:solidFill>
                <a:srgbClr val="000000"/>
              </a:solidFill>
              <a:uFill>
                <a:solidFill>
                  <a:srgbClr val="ffffff"/>
                </a:solidFill>
              </a:uFill>
              <a:latin typeface="Arial"/>
            </a:endParaRPr>
          </a:p>
          <a:p>
            <a:pPr marL="1800">
              <a:lnSpc>
                <a:spcPct val="100000"/>
              </a:lnSpc>
            </a:pPr>
            <a:endParaRPr b="0" lang="fr-FR" sz="1800" spc="-1" strike="noStrike">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Produire les bases de données CSV</a:t>
            </a:r>
            <a:endParaRPr b="0" lang="fr-FR" sz="1800" spc="-1" strike="noStrike">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Exporter/Archiver/Désarchiver les données XHL</a:t>
            </a:r>
            <a:endParaRPr b="0" lang="fr-FR" sz="1800" spc="-1" strike="noStrike">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Contrôler la fiabilité de la paye dématérialisée</a:t>
            </a:r>
            <a:endParaRPr b="0" lang="fr-FR" sz="1800" spc="-1" strike="noStrike">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b="1" lang="fr-FR" sz="1800" spc="-1" strike="noStrike">
                <a:solidFill>
                  <a:srgbClr val="0000cc"/>
                </a:solidFill>
                <a:uFill>
                  <a:solidFill>
                    <a:srgbClr val="ffffff"/>
                  </a:solidFill>
                </a:uFill>
                <a:latin typeface="Times New Roman"/>
                <a:ea typeface="DejaVu Sans"/>
              </a:rPr>
              <a:t>Générer le rapport d’automatisation de tests réglementaires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157" name="CustomShape 3"/>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90A786AA-0C76-4EB0-A07F-2D8D839B20E9}"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158" name="CustomShape 4"/>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1432D2BF-30C3-421F-AB7A-4E79143EA53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317" name="CustomShape 2"/>
          <p:cNvSpPr/>
          <p:nvPr/>
        </p:nvSpPr>
        <p:spPr>
          <a:xfrm>
            <a:off x="288000" y="714600"/>
            <a:ext cx="8555040" cy="940320"/>
          </a:xfrm>
          <a:prstGeom prst="rect">
            <a:avLst/>
          </a:prstGeom>
          <a:noFill/>
          <a:ln>
            <a:noFill/>
          </a:ln>
        </p:spPr>
        <p:style>
          <a:lnRef idx="0"/>
          <a:fillRef idx="0"/>
          <a:effectRef idx="0"/>
          <a:fontRef idx="minor"/>
        </p:style>
        <p:txBody>
          <a:bodyPr lIns="90000" rIns="90000" tIns="45000" bIns="45000"/>
          <a:p>
            <a:pPr marL="216000" indent="-215280" algn="just">
              <a:lnSpc>
                <a:spcPct val="100000"/>
              </a:lnSpc>
              <a:buClr>
                <a:srgbClr val="000000"/>
              </a:buClr>
              <a:buSzPct val="45000"/>
              <a:buFont typeface="Wingdings" charset="2"/>
              <a:buChar char=""/>
            </a:pPr>
            <a:r>
              <a:rPr b="0" lang="fr-FR" sz="1400" spc="-1" strike="noStrike" u="sng">
                <a:solidFill>
                  <a:srgbClr val="0000ff"/>
                </a:solidFill>
                <a:uFill>
                  <a:solidFill>
                    <a:srgbClr val="ffffff"/>
                  </a:solidFill>
                </a:uFill>
                <a:latin typeface="Calibri"/>
                <a:ea typeface="DejaVu Sans"/>
                <a:hlinkClick r:id="rId1"/>
              </a:rPr>
              <a:t>En mode de chargement automatique</a:t>
            </a:r>
            <a:r>
              <a:rPr b="0" lang="fr-FR" sz="1400" spc="-1" strike="noStrike">
                <a:solidFill>
                  <a:srgbClr val="000000"/>
                </a:solidFill>
                <a:uFill>
                  <a:solidFill>
                    <a:srgbClr val="ffffff"/>
                  </a:solidFill>
                </a:u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b="0" lang="fr-FR" sz="1400" spc="-1" strike="noStrike">
              <a:solidFill>
                <a:srgbClr val="000000"/>
              </a:solidFill>
              <a:uFill>
                <a:solidFill>
                  <a:srgbClr val="ffffff"/>
                </a:solidFill>
              </a:uFill>
              <a:latin typeface="Arial"/>
            </a:endParaRPr>
          </a:p>
        </p:txBody>
      </p:sp>
      <p:pic>
        <p:nvPicPr>
          <p:cNvPr id="318" name="Image 318" descr=""/>
          <p:cNvPicPr/>
          <p:nvPr/>
        </p:nvPicPr>
        <p:blipFill>
          <a:blip r:embed="rId2"/>
          <a:srcRect l="0" t="22264" r="37182" b="19574"/>
          <a:stretch/>
        </p:blipFill>
        <p:spPr>
          <a:xfrm>
            <a:off x="16200" y="1800000"/>
            <a:ext cx="9054720" cy="1654560"/>
          </a:xfrm>
          <a:prstGeom prst="rect">
            <a:avLst/>
          </a:prstGeom>
          <a:ln>
            <a:solidFill>
              <a:srgbClr val="3465a4"/>
            </a:solidFill>
          </a:ln>
        </p:spPr>
      </p:pic>
      <p:sp>
        <p:nvSpPr>
          <p:cNvPr id="319" name="CustomShape 3"/>
          <p:cNvSpPr/>
          <p:nvPr/>
        </p:nvSpPr>
        <p:spPr>
          <a:xfrm>
            <a:off x="360000" y="3824280"/>
            <a:ext cx="8566920" cy="50112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solidFill>
                <a:srgbClr val="000000"/>
              </a:solidFill>
              <a:uFill>
                <a:solidFill>
                  <a:srgbClr val="ffffff"/>
                </a:solidFill>
              </a:uFill>
              <a:latin typeface="Arial"/>
            </a:endParaRPr>
          </a:p>
          <a:p>
            <a:pPr marL="216000" indent="-215280" algn="just">
              <a:lnSpc>
                <a:spcPct val="100000"/>
              </a:lnSpc>
              <a:buClr>
                <a:srgbClr val="000000"/>
              </a:buClr>
              <a:buSzPct val="45000"/>
              <a:buFont typeface="Wingdings" charset="2"/>
              <a:buChar char=""/>
            </a:pPr>
            <a:r>
              <a:rPr b="0" lang="fr-FR" sz="1400" spc="-1" strike="noStrike">
                <a:solidFill>
                  <a:srgbClr val="000000"/>
                </a:solidFill>
                <a:uFill>
                  <a:solidFill>
                    <a:srgbClr val="ffffff"/>
                  </a:solidFill>
                </a:uFill>
                <a:latin typeface="Calibri"/>
                <a:ea typeface="DejaVu Sans"/>
              </a:rPr>
              <a:t>Si le chargement automatique n’est pas activé, glisser-déposer le disque optique depuis le gestionnaire de fichiers vers l’onglet central.</a:t>
            </a:r>
            <a:endParaRPr b="0" lang="fr-FR" sz="1400" spc="-1" strike="noStrike">
              <a:solidFill>
                <a:srgbClr val="000000"/>
              </a:solidFill>
              <a:uFill>
                <a:solidFill>
                  <a:srgbClr val="ffffff"/>
                </a:solidFill>
              </a:uFill>
              <a:latin typeface="Arial"/>
            </a:endParaRPr>
          </a:p>
        </p:txBody>
      </p:sp>
      <p:sp>
        <p:nvSpPr>
          <p:cNvPr id="320" name="CustomShape 4"/>
          <p:cNvSpPr/>
          <p:nvPr/>
        </p:nvSpPr>
        <p:spPr>
          <a:xfrm>
            <a:off x="576000" y="3591720"/>
            <a:ext cx="8422920" cy="2952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uFill>
                  <a:solidFill>
                    <a:srgbClr val="ffffff"/>
                  </a:solidFill>
                </a:uFill>
                <a:latin typeface="Calibri"/>
                <a:ea typeface="DejaVu Sans"/>
              </a:rPr>
              <a:t>Il est possible d’interrompre le chargement en cas d’erreur : cliquer sur l’icône </a:t>
            </a:r>
            <a:endParaRPr b="0" lang="fr-FR" sz="1400" spc="-1" strike="noStrike">
              <a:solidFill>
                <a:srgbClr val="000000"/>
              </a:solidFill>
              <a:uFill>
                <a:solidFill>
                  <a:srgbClr val="ffffff"/>
                </a:solidFill>
              </a:uFill>
              <a:latin typeface="Arial"/>
            </a:endParaRPr>
          </a:p>
        </p:txBody>
      </p:sp>
      <p:pic>
        <p:nvPicPr>
          <p:cNvPr id="321" name="Image 321" descr=""/>
          <p:cNvPicPr/>
          <p:nvPr/>
        </p:nvPicPr>
        <p:blipFill>
          <a:blip r:embed="rId3"/>
          <a:stretch/>
        </p:blipFill>
        <p:spPr>
          <a:xfrm>
            <a:off x="7709400" y="3551400"/>
            <a:ext cx="281520" cy="271800"/>
          </a:xfrm>
          <a:prstGeom prst="rect">
            <a:avLst/>
          </a:prstGeom>
          <a:ln>
            <a:solidFill>
              <a:srgbClr val="3465a4"/>
            </a:solidFill>
          </a:ln>
        </p:spPr>
      </p:pic>
      <p:pic>
        <p:nvPicPr>
          <p:cNvPr id="322" name="Image 322" descr=""/>
          <p:cNvPicPr/>
          <p:nvPr/>
        </p:nvPicPr>
        <p:blipFill>
          <a:blip r:embed="rId4"/>
          <a:srcRect l="0" t="85721" r="74189" b="0"/>
          <a:stretch/>
        </p:blipFill>
        <p:spPr>
          <a:xfrm>
            <a:off x="6640560" y="4457880"/>
            <a:ext cx="2358360" cy="725040"/>
          </a:xfrm>
          <a:prstGeom prst="rect">
            <a:avLst/>
          </a:prstGeom>
          <a:ln>
            <a:solidFill>
              <a:srgbClr val="3465a4"/>
            </a:solidFill>
          </a:ln>
        </p:spPr>
      </p:pic>
      <p:sp>
        <p:nvSpPr>
          <p:cNvPr id="323" name="CustomShape 5"/>
          <p:cNvSpPr/>
          <p:nvPr/>
        </p:nvSpPr>
        <p:spPr>
          <a:xfrm>
            <a:off x="576000" y="4598280"/>
            <a:ext cx="5902920" cy="17366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uFill>
                  <a:solidFill>
                    <a:srgbClr val="ffffff"/>
                  </a:solidFill>
                </a:uFill>
                <a:latin typeface="Calibri"/>
                <a:ea typeface="DejaVu Sans"/>
              </a:rPr>
              <a:t>Cliquer sur l’icône clé du Tableau de bord en bas de l’écran, à côté du « Menu démarrer K ».</a:t>
            </a:r>
            <a:endParaRPr b="0" lang="fr-FR" sz="1400" spc="-1" strike="noStrike">
              <a:solidFill>
                <a:srgbClr val="000000"/>
              </a:solidFill>
              <a:uFill>
                <a:solidFill>
                  <a:srgbClr val="ffffff"/>
                </a:solidFill>
              </a:uFill>
              <a:latin typeface="Arial"/>
            </a:endParaRPr>
          </a:p>
          <a:p>
            <a:pPr algn="just">
              <a:lnSpc>
                <a:spcPct val="100000"/>
              </a:lnSpc>
            </a:pPr>
            <a:endParaRPr b="0" lang="fr-FR" sz="1400" spc="-1" strike="noStrike">
              <a:solidFill>
                <a:srgbClr val="000000"/>
              </a:solidFill>
              <a:uFill>
                <a:solidFill>
                  <a:srgbClr val="ffffff"/>
                </a:solidFill>
              </a:uFill>
              <a:latin typeface="Arial"/>
            </a:endParaRPr>
          </a:p>
          <a:p>
            <a:pPr algn="just">
              <a:lnSpc>
                <a:spcPct val="100000"/>
              </a:lnSpc>
            </a:pPr>
            <a:r>
              <a:rPr b="0" lang="fr-FR" sz="1400" spc="-1" strike="noStrike">
                <a:solidFill>
                  <a:srgbClr val="000000"/>
                </a:solidFill>
                <a:uFill>
                  <a:solidFill>
                    <a:srgbClr val="ffffff"/>
                  </a:solidFill>
                </a:uFill>
                <a:latin typeface="Calibri"/>
                <a:ea typeface="DejaVu Sans"/>
              </a:rPr>
              <a:t>Puis sélectionner le disque optique en cliquant sur « Ouvrir dans le gestionnaire de fichiers »</a:t>
            </a:r>
            <a:endParaRPr b="0" lang="fr-FR" sz="1400" spc="-1" strike="noStrike">
              <a:solidFill>
                <a:srgbClr val="000000"/>
              </a:solidFill>
              <a:uFill>
                <a:solidFill>
                  <a:srgbClr val="ffffff"/>
                </a:solidFill>
              </a:uFill>
              <a:latin typeface="Arial"/>
            </a:endParaRPr>
          </a:p>
          <a:p>
            <a:pPr algn="just">
              <a:lnSpc>
                <a:spcPct val="100000"/>
              </a:lnSpc>
            </a:pPr>
            <a:endParaRPr b="0" lang="fr-FR" sz="1400" spc="-1" strike="noStrike">
              <a:solidFill>
                <a:srgbClr val="000000"/>
              </a:solidFill>
              <a:uFill>
                <a:solidFill>
                  <a:srgbClr val="ffffff"/>
                </a:solidFill>
              </a:uFill>
              <a:latin typeface="Arial"/>
            </a:endParaRPr>
          </a:p>
          <a:p>
            <a:pPr algn="just">
              <a:lnSpc>
                <a:spcPct val="100000"/>
              </a:lnSpc>
            </a:pPr>
            <a:endParaRPr b="0" lang="fr-FR" sz="1400" spc="-1" strike="noStrike">
              <a:solidFill>
                <a:srgbClr val="000000"/>
              </a:solidFill>
              <a:uFill>
                <a:solidFill>
                  <a:srgbClr val="ffffff"/>
                </a:solidFill>
              </a:uFill>
              <a:latin typeface="Arial"/>
            </a:endParaRPr>
          </a:p>
        </p:txBody>
      </p:sp>
      <p:pic>
        <p:nvPicPr>
          <p:cNvPr id="324" name="Image 324" descr=""/>
          <p:cNvPicPr/>
          <p:nvPr/>
        </p:nvPicPr>
        <p:blipFill>
          <a:blip r:embed="rId5"/>
          <a:srcRect l="0" t="67336" r="81275" b="18512"/>
          <a:stretch/>
        </p:blipFill>
        <p:spPr>
          <a:xfrm>
            <a:off x="7288560" y="5256360"/>
            <a:ext cx="1710360" cy="718560"/>
          </a:xfrm>
          <a:prstGeom prst="rect">
            <a:avLst/>
          </a:prstGeom>
          <a:ln>
            <a:solidFill>
              <a:srgbClr val="3465a4"/>
            </a:solidFill>
          </a:ln>
        </p:spPr>
      </p:pic>
      <p:sp>
        <p:nvSpPr>
          <p:cNvPr id="325" name="CustomShape 6"/>
          <p:cNvSpPr/>
          <p:nvPr/>
        </p:nvSpPr>
        <p:spPr>
          <a:xfrm>
            <a:off x="1656000" y="6463440"/>
            <a:ext cx="523152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326" name="CustomShape 7"/>
          <p:cNvSpPr/>
          <p:nvPr/>
        </p:nvSpPr>
        <p:spPr>
          <a:xfrm>
            <a:off x="56880" y="141120"/>
            <a:ext cx="8889840" cy="434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Calibri"/>
                <a:ea typeface="ヒラギノ角ゴ Pro W3"/>
              </a:rPr>
              <a:t>IMPORTER LES PAYES a partir du disque optique </a:t>
            </a:r>
            <a:endParaRPr b="0" lang="fr-FR" sz="18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7" name="Image 327" descr=""/>
          <p:cNvPicPr/>
          <p:nvPr/>
        </p:nvPicPr>
        <p:blipFill>
          <a:blip r:embed="rId1"/>
          <a:srcRect l="469" t="1793" r="41120" b="56890"/>
          <a:stretch/>
        </p:blipFill>
        <p:spPr>
          <a:xfrm>
            <a:off x="72000" y="1440360"/>
            <a:ext cx="8960760" cy="3526920"/>
          </a:xfrm>
          <a:prstGeom prst="rect">
            <a:avLst/>
          </a:prstGeom>
          <a:ln>
            <a:solidFill>
              <a:srgbClr val="3465a4"/>
            </a:solidFill>
          </a:ln>
        </p:spPr>
      </p:pic>
      <p:sp>
        <p:nvSpPr>
          <p:cNvPr id="328" name="CustomShape 1"/>
          <p:cNvSpPr/>
          <p:nvPr/>
        </p:nvSpPr>
        <p:spPr>
          <a:xfrm>
            <a:off x="432000" y="554760"/>
            <a:ext cx="8422920" cy="8121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uFill>
                  <a:solidFill>
                    <a:srgbClr val="ffffff"/>
                  </a:solidFill>
                </a:uFill>
                <a:latin typeface="Calibri"/>
                <a:ea typeface="DejaVu Sans"/>
              </a:rPr>
              <a:t>Lorsque le gestionnaire de fichiers est ouvert, réaliser un glisser-déposer du dossier contenant les bases de paye sur le disque (ici Anonyme) vers l’onglet central de l’interface graphique Altaïr. </a:t>
            </a:r>
            <a:endParaRPr b="0" lang="fr-FR" sz="1600" spc="-1" strike="noStrike">
              <a:solidFill>
                <a:srgbClr val="000000"/>
              </a:solidFill>
              <a:uFill>
                <a:solidFill>
                  <a:srgbClr val="ffffff"/>
                </a:solidFill>
              </a:uFill>
              <a:latin typeface="Arial"/>
            </a:endParaRPr>
          </a:p>
        </p:txBody>
      </p:sp>
      <p:sp>
        <p:nvSpPr>
          <p:cNvPr id="329" name="CustomShape 2"/>
          <p:cNvSpPr/>
          <p:nvPr/>
        </p:nvSpPr>
        <p:spPr>
          <a:xfrm>
            <a:off x="4572000" y="4968000"/>
            <a:ext cx="3022920" cy="29520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uFill>
                  <a:solidFill>
                    <a:srgbClr val="ffffff"/>
                  </a:solidFill>
                </a:uFill>
                <a:latin typeface="Calibri"/>
                <a:ea typeface="DejaVu Sans"/>
              </a:rPr>
              <a:t>Noter le chemin</a:t>
            </a:r>
            <a:r>
              <a:rPr b="0" lang="fr-FR" sz="1300" spc="-1" strike="noStrike">
                <a:solidFill>
                  <a:srgbClr val="6666ff"/>
                </a:solidFill>
                <a:uFill>
                  <a:solidFill>
                    <a:srgbClr val="ffffff"/>
                  </a:solidFill>
                </a:uFill>
                <a:latin typeface="Calibri"/>
                <a:ea typeface="DejaVu Sans"/>
              </a:rPr>
              <a:t> /mnt/cdrom</a:t>
            </a:r>
            <a:endParaRPr b="0" lang="fr-FR" sz="1300" spc="-1" strike="noStrike">
              <a:solidFill>
                <a:srgbClr val="000000"/>
              </a:solidFill>
              <a:uFill>
                <a:solidFill>
                  <a:srgbClr val="ffffff"/>
                </a:solidFill>
              </a:uFill>
              <a:latin typeface="Arial"/>
            </a:endParaRPr>
          </a:p>
        </p:txBody>
      </p:sp>
      <p:sp>
        <p:nvSpPr>
          <p:cNvPr id="330" name="Line 3"/>
          <p:cNvSpPr/>
          <p:nvPr/>
        </p:nvSpPr>
        <p:spPr>
          <a:xfrm flipV="1">
            <a:off x="7054560" y="4824000"/>
            <a:ext cx="73440" cy="262080"/>
          </a:xfrm>
          <a:prstGeom prst="line">
            <a:avLst/>
          </a:prstGeom>
          <a:ln>
            <a:solidFill>
              <a:srgbClr val="cc3300"/>
            </a:solidFill>
            <a:tailEnd len="med" type="triangle" w="med"/>
          </a:ln>
        </p:spPr>
        <p:style>
          <a:lnRef idx="0"/>
          <a:fillRef idx="0"/>
          <a:effectRef idx="0"/>
          <a:fontRef idx="minor"/>
        </p:style>
      </p:sp>
      <p:pic>
        <p:nvPicPr>
          <p:cNvPr id="331" name="Image 331" descr=""/>
          <p:cNvPicPr/>
          <p:nvPr/>
        </p:nvPicPr>
        <p:blipFill>
          <a:blip r:embed="rId2"/>
          <a:srcRect l="18493" t="39991" r="53279" b="50571"/>
          <a:stretch/>
        </p:blipFill>
        <p:spPr>
          <a:xfrm>
            <a:off x="4356000" y="5580000"/>
            <a:ext cx="4174920" cy="718560"/>
          </a:xfrm>
          <a:prstGeom prst="rect">
            <a:avLst/>
          </a:prstGeom>
          <a:ln>
            <a:solidFill>
              <a:srgbClr val="3465a4"/>
            </a:solidFill>
          </a:ln>
        </p:spPr>
      </p:pic>
      <p:sp>
        <p:nvSpPr>
          <p:cNvPr id="332" name="CustomShape 4"/>
          <p:cNvSpPr/>
          <p:nvPr/>
        </p:nvSpPr>
        <p:spPr>
          <a:xfrm>
            <a:off x="144000" y="5515560"/>
            <a:ext cx="4678920" cy="5313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500" spc="-1" strike="noStrike">
                <a:solidFill>
                  <a:srgbClr val="000000"/>
                </a:solidFill>
                <a:uFill>
                  <a:solidFill>
                    <a:srgbClr val="ffffff"/>
                  </a:solidFill>
                </a:uFill>
                <a:latin typeface="Calibri"/>
                <a:ea typeface="DejaVu Sans"/>
              </a:rPr>
              <a:t>Lorsque le dossier est lâché, l’importation commence automatiquement.</a:t>
            </a:r>
            <a:endParaRPr b="0" lang="fr-FR" sz="1500" spc="-1" strike="noStrike">
              <a:solidFill>
                <a:srgbClr val="000000"/>
              </a:solidFill>
              <a:uFill>
                <a:solidFill>
                  <a:srgbClr val="ffffff"/>
                </a:solidFill>
              </a:uFill>
              <a:latin typeface="Arial"/>
            </a:endParaRPr>
          </a:p>
        </p:txBody>
      </p:sp>
      <p:sp>
        <p:nvSpPr>
          <p:cNvPr id="333" name="CustomShape 5"/>
          <p:cNvSpPr/>
          <p:nvPr/>
        </p:nvSpPr>
        <p:spPr>
          <a:xfrm>
            <a:off x="720000" y="6499440"/>
            <a:ext cx="616752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334" name="CustomShape 6"/>
          <p:cNvSpPr/>
          <p:nvPr/>
        </p:nvSpPr>
        <p:spPr>
          <a:xfrm>
            <a:off x="56880" y="69120"/>
            <a:ext cx="8889840" cy="434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Calibri"/>
                <a:ea typeface="ヒラギノ角ゴ Pro W3"/>
              </a:rPr>
              <a:t>IMPORTER LES PAYES a partir du disque optique </a:t>
            </a:r>
            <a:endParaRPr b="0" lang="fr-FR"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Image 2" descr=""/>
          <p:cNvPicPr/>
          <p:nvPr/>
        </p:nvPicPr>
        <p:blipFill>
          <a:blip r:embed="rId1"/>
          <a:srcRect l="0" t="1630" r="48114" b="61643"/>
          <a:stretch/>
        </p:blipFill>
        <p:spPr>
          <a:xfrm>
            <a:off x="0" y="995040"/>
            <a:ext cx="6278760" cy="2773080"/>
          </a:xfrm>
          <a:prstGeom prst="rect">
            <a:avLst/>
          </a:prstGeom>
          <a:ln>
            <a:noFill/>
          </a:ln>
        </p:spPr>
      </p:pic>
      <p:sp>
        <p:nvSpPr>
          <p:cNvPr id="336" name="CustomShape 1"/>
          <p:cNvSpPr/>
          <p:nvPr/>
        </p:nvSpPr>
        <p:spPr>
          <a:xfrm>
            <a:off x="120960" y="1953000"/>
            <a:ext cx="8601840" cy="3777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337" name="CustomShape 2"/>
          <p:cNvSpPr/>
          <p:nvPr/>
        </p:nvSpPr>
        <p:spPr>
          <a:xfrm>
            <a:off x="1332000" y="6321600"/>
            <a:ext cx="6476760" cy="176040"/>
          </a:xfrm>
          <a:prstGeom prst="rect">
            <a:avLst/>
          </a:prstGeom>
          <a:noFill/>
          <a:ln>
            <a:noFill/>
          </a:ln>
        </p:spPr>
        <p:style>
          <a:lnRef idx="0"/>
          <a:fillRef idx="0"/>
          <a:effectRef idx="0"/>
          <a:fontRef idx="minor"/>
        </p:style>
      </p:sp>
      <p:sp>
        <p:nvSpPr>
          <p:cNvPr id="338" name="CustomShape 3"/>
          <p:cNvSpPr/>
          <p:nvPr/>
        </p:nvSpPr>
        <p:spPr>
          <a:xfrm>
            <a:off x="7883640" y="6321600"/>
            <a:ext cx="896760" cy="176040"/>
          </a:xfrm>
          <a:prstGeom prst="rect">
            <a:avLst/>
          </a:prstGeom>
          <a:noFill/>
          <a:ln>
            <a:noFill/>
          </a:ln>
        </p:spPr>
        <p:style>
          <a:lnRef idx="0"/>
          <a:fillRef idx="0"/>
          <a:effectRef idx="0"/>
          <a:fontRef idx="minor"/>
        </p:style>
      </p:sp>
      <p:sp>
        <p:nvSpPr>
          <p:cNvPr id="339" name="CustomShape 4"/>
          <p:cNvSpPr/>
          <p:nvPr/>
        </p:nvSpPr>
        <p:spPr>
          <a:xfrm>
            <a:off x="180720" y="18216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IMPORTER les données DE paYe à analyser</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340" name="CustomShape 5"/>
          <p:cNvSpPr/>
          <p:nvPr/>
        </p:nvSpPr>
        <p:spPr>
          <a:xfrm>
            <a:off x="6220800" y="1888920"/>
            <a:ext cx="2229480" cy="343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1. Sélectionner le dossier des payes. </a:t>
            </a:r>
            <a:endParaRPr b="0" lang="fr-FR" sz="1800" spc="-1" strike="noStrike">
              <a:solidFill>
                <a:srgbClr val="000000"/>
              </a:solidFill>
              <a:uFill>
                <a:solidFill>
                  <a:srgbClr val="ffffff"/>
                </a:solidFill>
              </a:uFill>
              <a:latin typeface="Arial"/>
            </a:endParaRPr>
          </a:p>
        </p:txBody>
      </p:sp>
      <p:sp>
        <p:nvSpPr>
          <p:cNvPr id="341" name="CustomShape 6"/>
          <p:cNvSpPr/>
          <p:nvPr/>
        </p:nvSpPr>
        <p:spPr>
          <a:xfrm>
            <a:off x="4185720" y="2925000"/>
            <a:ext cx="4537080" cy="429120"/>
          </a:xfrm>
          <a:prstGeom prst="rect">
            <a:avLst/>
          </a:prstGeom>
          <a:noFill/>
          <a:ln>
            <a:noFill/>
          </a:ln>
        </p:spPr>
        <p:style>
          <a:lnRef idx="0"/>
          <a:fillRef idx="0"/>
          <a:effectRef idx="0"/>
          <a:fontRef idx="minor"/>
        </p:style>
      </p:sp>
      <p:sp>
        <p:nvSpPr>
          <p:cNvPr id="342" name="CustomShape 7"/>
          <p:cNvSpPr/>
          <p:nvPr/>
        </p:nvSpPr>
        <p:spPr>
          <a:xfrm flipH="1" rot="21585000">
            <a:off x="1868040" y="3330360"/>
            <a:ext cx="1005840" cy="429840"/>
          </a:xfrm>
          <a:prstGeom prst="ellipse">
            <a:avLst/>
          </a:prstGeom>
          <a:noFill/>
          <a:ln>
            <a:solidFill>
              <a:srgbClr val="cc0000"/>
            </a:solidFill>
          </a:ln>
        </p:spPr>
        <p:style>
          <a:lnRef idx="0"/>
          <a:fillRef idx="0"/>
          <a:effectRef idx="0"/>
          <a:fontRef idx="minor"/>
        </p:style>
      </p:sp>
      <p:sp>
        <p:nvSpPr>
          <p:cNvPr id="343" name="CustomShape 8"/>
          <p:cNvSpPr/>
          <p:nvPr/>
        </p:nvSpPr>
        <p:spPr>
          <a:xfrm flipH="1">
            <a:off x="2877840" y="3107160"/>
            <a:ext cx="1608120" cy="400680"/>
          </a:xfrm>
          <a:custGeom>
            <a:avLst/>
            <a:gdLst/>
            <a:ahLst/>
            <a:rect l="l" t="t" r="r" b="b"/>
            <a:pathLst>
              <a:path w="21600" h="21600">
                <a:moveTo>
                  <a:pt x="0" y="0"/>
                </a:moveTo>
                <a:lnTo>
                  <a:pt x="21600" y="21600"/>
                </a:lnTo>
              </a:path>
            </a:pathLst>
          </a:custGeom>
          <a:noFill/>
          <a:ln>
            <a:solidFill>
              <a:srgbClr val="be4b48"/>
            </a:solidFill>
            <a:round/>
            <a:tailEnd len="med" type="arrow" w="med"/>
          </a:ln>
        </p:spPr>
        <p:style>
          <a:lnRef idx="1">
            <a:schemeClr val="accent2"/>
          </a:lnRef>
          <a:fillRef idx="0">
            <a:schemeClr val="accent2"/>
          </a:fillRef>
          <a:effectRef idx="0">
            <a:schemeClr val="accent2"/>
          </a:effectRef>
          <a:fontRef idx="minor"/>
        </p:style>
      </p:sp>
      <p:sp>
        <p:nvSpPr>
          <p:cNvPr id="344" name="CustomShape 9"/>
          <p:cNvSpPr/>
          <p:nvPr/>
        </p:nvSpPr>
        <p:spPr>
          <a:xfrm>
            <a:off x="4547880" y="2541240"/>
            <a:ext cx="1671480" cy="856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2. Cliquer sur l’icône d’importation pour importer les fichiers et extraire les données</a:t>
            </a:r>
            <a:endParaRPr b="0" lang="fr-FR" sz="1800" spc="-1" strike="noStrike">
              <a:solidFill>
                <a:srgbClr val="000000"/>
              </a:solidFill>
              <a:uFill>
                <a:solidFill>
                  <a:srgbClr val="ffffff"/>
                </a:solidFill>
              </a:uFill>
              <a:latin typeface="Arial"/>
            </a:endParaRPr>
          </a:p>
        </p:txBody>
      </p:sp>
      <p:sp>
        <p:nvSpPr>
          <p:cNvPr id="345" name="CustomShape 10"/>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87CE6781-D17B-4BEB-8030-9FC2036CFA25}"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346" name="CustomShape 11"/>
          <p:cNvSpPr/>
          <p:nvPr/>
        </p:nvSpPr>
        <p:spPr>
          <a:xfrm>
            <a:off x="609120" y="4936320"/>
            <a:ext cx="8049960" cy="91224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cc"/>
                </a:solidFill>
                <a:uFill>
                  <a:solidFill>
                    <a:srgbClr val="ffffff"/>
                  </a:solidFill>
                </a:u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b="0" lang="fr-FR" sz="1800" spc="-1" strike="noStrike">
              <a:solidFill>
                <a:srgbClr val="000000"/>
              </a:solidFill>
              <a:uFill>
                <a:solidFill>
                  <a:srgbClr val="ffffff"/>
                </a:solidFill>
              </a:uFill>
              <a:latin typeface="Arial"/>
            </a:endParaRPr>
          </a:p>
        </p:txBody>
      </p:sp>
      <p:sp>
        <p:nvSpPr>
          <p:cNvPr id="347" name="CustomShape 12"/>
          <p:cNvSpPr/>
          <p:nvPr/>
        </p:nvSpPr>
        <p:spPr>
          <a:xfrm flipH="1" flipV="1">
            <a:off x="2180880" y="1885320"/>
            <a:ext cx="3931200" cy="239040"/>
          </a:xfrm>
          <a:custGeom>
            <a:avLst/>
            <a:gdLst/>
            <a:ahLst/>
            <a:rect l="l" t="t" r="r" b="b"/>
            <a:pathLst>
              <a:path w="21600" h="21600">
                <a:moveTo>
                  <a:pt x="0" y="0"/>
                </a:moveTo>
                <a:lnTo>
                  <a:pt x="21600" y="21600"/>
                </a:lnTo>
              </a:path>
            </a:pathLst>
          </a:custGeom>
          <a:noFill/>
          <a:ln>
            <a:solidFill>
              <a:srgbClr val="be4b48"/>
            </a:solidFill>
            <a:round/>
            <a:tailEnd len="med" type="arrow" w="med"/>
          </a:ln>
        </p:spPr>
        <p:style>
          <a:lnRef idx="1">
            <a:schemeClr val="accent2"/>
          </a:lnRef>
          <a:fillRef idx="0">
            <a:schemeClr val="accent2"/>
          </a:fillRef>
          <a:effectRef idx="0">
            <a:schemeClr val="accent2"/>
          </a:effectRef>
          <a:fontRef idx="minor"/>
        </p:style>
      </p:sp>
      <p:sp>
        <p:nvSpPr>
          <p:cNvPr id="348" name="CustomShape 13"/>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221040" y="1772640"/>
            <a:ext cx="8474400" cy="34174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350" name="CustomShape 2"/>
          <p:cNvSpPr/>
          <p:nvPr/>
        </p:nvSpPr>
        <p:spPr>
          <a:xfrm>
            <a:off x="7883640" y="6321600"/>
            <a:ext cx="896760" cy="176040"/>
          </a:xfrm>
          <a:prstGeom prst="rect">
            <a:avLst/>
          </a:prstGeom>
          <a:noFill/>
          <a:ln>
            <a:noFill/>
          </a:ln>
        </p:spPr>
        <p:style>
          <a:lnRef idx="0"/>
          <a:fillRef idx="0"/>
          <a:effectRef idx="0"/>
          <a:fontRef idx="minor"/>
        </p:style>
      </p:sp>
      <p:sp>
        <p:nvSpPr>
          <p:cNvPr id="351" name="CustomShape 3"/>
          <p:cNvSpPr/>
          <p:nvPr/>
        </p:nvSpPr>
        <p:spPr>
          <a:xfrm>
            <a:off x="199080" y="29664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LES ONGLETS D’IMPORTATION</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352" name="CustomShape 4"/>
          <p:cNvSpPr/>
          <p:nvPr/>
        </p:nvSpPr>
        <p:spPr>
          <a:xfrm>
            <a:off x="302040" y="944280"/>
            <a:ext cx="8786880" cy="34898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ea typeface="DejaVu Sans"/>
              </a:rPr>
              <a:t>Résultat de l’importation des données XHL</a:t>
            </a:r>
            <a:endParaRPr b="0" lang="fr-FR" sz="2000" spc="-1" strike="noStrike">
              <a:solidFill>
                <a:srgbClr val="000000"/>
              </a:solidFill>
              <a:uFill>
                <a:solidFill>
                  <a:srgbClr val="ffffff"/>
                </a:solidFill>
              </a:uFill>
              <a:latin typeface="Arial"/>
            </a:endParaRPr>
          </a:p>
        </p:txBody>
      </p:sp>
      <p:sp>
        <p:nvSpPr>
          <p:cNvPr id="353" name="CustomShape 5"/>
          <p:cNvSpPr/>
          <p:nvPr/>
        </p:nvSpPr>
        <p:spPr>
          <a:xfrm>
            <a:off x="221040" y="5256000"/>
            <a:ext cx="8867880" cy="5752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L’importation des données est réalisée par année pour le budget principal et les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budgets annexes.</a:t>
            </a:r>
            <a:endParaRPr b="0" lang="fr-FR" sz="1800" spc="-1" strike="noStrike">
              <a:solidFill>
                <a:srgbClr val="000000"/>
              </a:solidFill>
              <a:uFill>
                <a:solidFill>
                  <a:srgbClr val="ffffff"/>
                </a:solidFill>
              </a:uFill>
              <a:latin typeface="Arial"/>
            </a:endParaRPr>
          </a:p>
        </p:txBody>
      </p:sp>
      <p:sp>
        <p:nvSpPr>
          <p:cNvPr id="354" name="CustomShape 6"/>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47213659-9AD2-4B91-923D-7FA3950B6939}"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355" name="Image 1" descr=""/>
          <p:cNvPicPr/>
          <p:nvPr/>
        </p:nvPicPr>
        <p:blipFill>
          <a:blip r:embed="rId1"/>
          <a:srcRect l="0" t="0" r="49905" b="61932"/>
          <a:stretch/>
        </p:blipFill>
        <p:spPr>
          <a:xfrm>
            <a:off x="398880" y="1792440"/>
            <a:ext cx="7808040" cy="3534840"/>
          </a:xfrm>
          <a:prstGeom prst="rect">
            <a:avLst/>
          </a:prstGeom>
          <a:ln>
            <a:noFill/>
          </a:ln>
        </p:spPr>
      </p:pic>
      <p:sp>
        <p:nvSpPr>
          <p:cNvPr id="356" name="CustomShape 7"/>
          <p:cNvSpPr/>
          <p:nvPr/>
        </p:nvSpPr>
        <p:spPr>
          <a:xfrm>
            <a:off x="720000" y="6463440"/>
            <a:ext cx="616752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4D666B7A-95F8-413D-A09E-25929AEE8F50}"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358" name="Image 3" descr=""/>
          <p:cNvPicPr/>
          <p:nvPr/>
        </p:nvPicPr>
        <p:blipFill>
          <a:blip r:embed="rId1"/>
          <a:srcRect l="22295" t="10413" r="51171" b="61187"/>
          <a:stretch/>
        </p:blipFill>
        <p:spPr>
          <a:xfrm>
            <a:off x="5638320" y="1148400"/>
            <a:ext cx="3450600" cy="2075040"/>
          </a:xfrm>
          <a:prstGeom prst="rect">
            <a:avLst/>
          </a:prstGeom>
          <a:ln>
            <a:noFill/>
          </a:ln>
        </p:spPr>
      </p:pic>
      <p:sp>
        <p:nvSpPr>
          <p:cNvPr id="359" name="CustomShape 2"/>
          <p:cNvSpPr/>
          <p:nvPr/>
        </p:nvSpPr>
        <p:spPr>
          <a:xfrm>
            <a:off x="199080" y="29664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360" name="CustomShape 3"/>
          <p:cNvSpPr/>
          <p:nvPr/>
        </p:nvSpPr>
        <p:spPr>
          <a:xfrm>
            <a:off x="199080" y="1447920"/>
            <a:ext cx="5437800" cy="20095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Calibri"/>
                <a:ea typeface="DejaVu Sans"/>
              </a:rPr>
              <a:t>Les données de paye au format XHL/XML  peuvent être affichées dans leur format natif.</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Sélectionner le fichier à afficher dans l’onglet central, puis clic droit et clic sur  l’option </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Calibri"/>
                <a:ea typeface="DejaVu Sans"/>
              </a:rPr>
              <a:t>Afficher le code XML</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sp>
        <p:nvSpPr>
          <p:cNvPr id="361" name="CustomShape 4"/>
          <p:cNvSpPr/>
          <p:nvPr/>
        </p:nvSpPr>
        <p:spPr>
          <a:xfrm>
            <a:off x="199080" y="3216960"/>
            <a:ext cx="8889840" cy="365472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Un éditeur de texte s’ouvre alors avec les données.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Pour aller à une ligne donnée du fichier, utiliser le raccourci clavier Ctrl + G et rentrer le numéro de ligne dans le dialogue.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Voir le site Xemelios de la DGFIP pour l’interprétation des balises, ou utiliser le menu</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Calibri"/>
                <a:ea typeface="DejaVu Sans"/>
              </a:rPr>
              <a:t> </a:t>
            </a:r>
            <a:r>
              <a:rPr b="1" lang="fr-FR" sz="1800" spc="-1" strike="noStrike">
                <a:solidFill>
                  <a:srgbClr val="000000"/>
                </a:solidFill>
                <a:uFill>
                  <a:solidFill>
                    <a:srgbClr val="ffffff"/>
                  </a:solidFill>
                </a:uFill>
                <a:latin typeface="Calibri"/>
                <a:ea typeface="DejaVu Sans"/>
              </a:rPr>
              <a:t>Aide </a:t>
            </a:r>
            <a:r>
              <a:rPr b="0" lang="fr-FR" sz="1800" spc="-1" strike="noStrike">
                <a:solidFill>
                  <a:srgbClr val="000000"/>
                </a:solidFill>
                <a:uFill>
                  <a:solidFill>
                    <a:srgbClr val="ffffff"/>
                  </a:solidFill>
                </a:uFill>
                <a:latin typeface="Calibri"/>
                <a:ea typeface="DejaVu Sans"/>
              </a:rPr>
              <a:t>&gt; Aide de l’interface graphique Altaïr et suivre le lien dans la rubrique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 Le Schéma XML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62" name="CustomShape 5"/>
          <p:cNvSpPr/>
          <p:nvPr/>
        </p:nvSpPr>
        <p:spPr>
          <a:xfrm>
            <a:off x="1224000" y="6463440"/>
            <a:ext cx="566352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3029040" y="6356520"/>
            <a:ext cx="30848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  7-8-9 mars 2017</a:t>
            </a:r>
            <a:endParaRPr b="0" lang="fr-FR" sz="900" spc="-1" strike="noStrike">
              <a:solidFill>
                <a:srgbClr val="000000"/>
              </a:solidFill>
              <a:uFill>
                <a:solidFill>
                  <a:srgbClr val="ffffff"/>
                </a:solidFill>
              </a:uFill>
              <a:latin typeface="Arial"/>
            </a:endParaRPr>
          </a:p>
        </p:txBody>
      </p:sp>
      <p:sp>
        <p:nvSpPr>
          <p:cNvPr id="364" name="CustomShape 2"/>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430A821A-3535-41C8-AFAF-64AB047A5AB8}"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365" name="Image 4" descr=""/>
          <p:cNvPicPr/>
          <p:nvPr/>
        </p:nvPicPr>
        <p:blipFill>
          <a:blip r:embed="rId1"/>
          <a:srcRect l="18120" t="9668" r="31451" b="4609"/>
          <a:stretch/>
        </p:blipFill>
        <p:spPr>
          <a:xfrm>
            <a:off x="197640" y="748440"/>
            <a:ext cx="6143760" cy="5971680"/>
          </a:xfrm>
          <a:prstGeom prst="rect">
            <a:avLst/>
          </a:prstGeom>
          <a:ln>
            <a:noFill/>
          </a:ln>
        </p:spPr>
      </p:pic>
      <p:sp>
        <p:nvSpPr>
          <p:cNvPr id="366" name="CustomShape 3"/>
          <p:cNvSpPr/>
          <p:nvPr/>
        </p:nvSpPr>
        <p:spPr>
          <a:xfrm>
            <a:off x="6571080" y="1052640"/>
            <a:ext cx="1942920" cy="363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En-tête XML</a:t>
            </a:r>
            <a:endParaRPr b="0" lang="fr-FR" sz="1800" spc="-1" strike="noStrike">
              <a:solidFill>
                <a:srgbClr val="000000"/>
              </a:solidFill>
              <a:uFill>
                <a:solidFill>
                  <a:srgbClr val="ffffff"/>
                </a:solidFill>
              </a:uFill>
              <a:latin typeface="Arial"/>
            </a:endParaRPr>
          </a:p>
        </p:txBody>
      </p:sp>
      <p:sp>
        <p:nvSpPr>
          <p:cNvPr id="367" name="CustomShape 4"/>
          <p:cNvSpPr/>
          <p:nvPr/>
        </p:nvSpPr>
        <p:spPr>
          <a:xfrm>
            <a:off x="6571080" y="1992960"/>
            <a:ext cx="1942920" cy="363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Année, Mois</a:t>
            </a:r>
            <a:endParaRPr b="0" lang="fr-FR" sz="1800" spc="-1" strike="noStrike">
              <a:solidFill>
                <a:srgbClr val="000000"/>
              </a:solidFill>
              <a:uFill>
                <a:solidFill>
                  <a:srgbClr val="ffffff"/>
                </a:solidFill>
              </a:uFill>
              <a:latin typeface="Arial"/>
            </a:endParaRPr>
          </a:p>
        </p:txBody>
      </p:sp>
      <p:sp>
        <p:nvSpPr>
          <p:cNvPr id="368" name="CustomShape 5"/>
          <p:cNvSpPr/>
          <p:nvPr/>
        </p:nvSpPr>
        <p:spPr>
          <a:xfrm>
            <a:off x="6571080" y="2742120"/>
            <a:ext cx="1942920" cy="912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Budget, Employeur,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Siret</a:t>
            </a:r>
            <a:endParaRPr b="0" lang="fr-FR" sz="1800" spc="-1" strike="noStrike">
              <a:solidFill>
                <a:srgbClr val="000000"/>
              </a:solidFill>
              <a:uFill>
                <a:solidFill>
                  <a:srgbClr val="ffffff"/>
                </a:solidFill>
              </a:uFill>
              <a:latin typeface="Arial"/>
            </a:endParaRPr>
          </a:p>
        </p:txBody>
      </p:sp>
      <p:sp>
        <p:nvSpPr>
          <p:cNvPr id="369" name="CustomShape 6"/>
          <p:cNvSpPr/>
          <p:nvPr/>
        </p:nvSpPr>
        <p:spPr>
          <a:xfrm>
            <a:off x="6571080" y="5020200"/>
            <a:ext cx="1942920" cy="911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Début des payes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370" name="CustomShape 7"/>
          <p:cNvSpPr/>
          <p:nvPr/>
        </p:nvSpPr>
        <p:spPr>
          <a:xfrm flipH="1" flipV="1">
            <a:off x="2069280" y="5240520"/>
            <a:ext cx="4425840" cy="9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71" name="CustomShape 8"/>
          <p:cNvSpPr/>
          <p:nvPr/>
        </p:nvSpPr>
        <p:spPr>
          <a:xfrm flipH="1" flipV="1">
            <a:off x="1861200" y="3026160"/>
            <a:ext cx="4706640" cy="1908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72" name="CustomShape 9"/>
          <p:cNvSpPr/>
          <p:nvPr/>
        </p:nvSpPr>
        <p:spPr>
          <a:xfrm flipH="1">
            <a:off x="2295360" y="2177640"/>
            <a:ext cx="4272840" cy="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73" name="CustomShape 10"/>
          <p:cNvSpPr/>
          <p:nvPr/>
        </p:nvSpPr>
        <p:spPr>
          <a:xfrm>
            <a:off x="759240" y="2011680"/>
            <a:ext cx="656640" cy="4024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4" name="CustomShape 11"/>
          <p:cNvSpPr/>
          <p:nvPr/>
        </p:nvSpPr>
        <p:spPr>
          <a:xfrm>
            <a:off x="797400" y="2953440"/>
            <a:ext cx="1008720" cy="2314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5" name="CustomShape 12"/>
          <p:cNvSpPr/>
          <p:nvPr/>
        </p:nvSpPr>
        <p:spPr>
          <a:xfrm>
            <a:off x="797400" y="5094360"/>
            <a:ext cx="1231920" cy="31464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6" name="CustomShape 13"/>
          <p:cNvSpPr/>
          <p:nvPr/>
        </p:nvSpPr>
        <p:spPr>
          <a:xfrm>
            <a:off x="197640" y="32400"/>
            <a:ext cx="8889840" cy="4978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377" name="CustomShape 14"/>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B0F9740C-6D00-4129-8592-7D367FB5BB4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379" name="CustomShape 2"/>
          <p:cNvSpPr/>
          <p:nvPr/>
        </p:nvSpPr>
        <p:spPr>
          <a:xfrm>
            <a:off x="197640" y="32400"/>
            <a:ext cx="8889840" cy="4978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380" name="Image 4" descr=""/>
          <p:cNvPicPr/>
          <p:nvPr/>
        </p:nvPicPr>
        <p:blipFill>
          <a:blip r:embed="rId1"/>
          <a:srcRect l="23213" t="13440" r="46634" b="10760"/>
          <a:stretch/>
        </p:blipFill>
        <p:spPr>
          <a:xfrm>
            <a:off x="1086840" y="754920"/>
            <a:ext cx="3921120" cy="5542920"/>
          </a:xfrm>
          <a:prstGeom prst="rect">
            <a:avLst/>
          </a:prstGeom>
          <a:ln>
            <a:noFill/>
          </a:ln>
        </p:spPr>
      </p:pic>
      <p:sp>
        <p:nvSpPr>
          <p:cNvPr id="381" name="CustomShape 3"/>
          <p:cNvSpPr/>
          <p:nvPr/>
        </p:nvSpPr>
        <p:spPr>
          <a:xfrm>
            <a:off x="990720" y="2026800"/>
            <a:ext cx="4120920" cy="44280"/>
          </a:xfrm>
          <a:prstGeom prst="rect">
            <a:avLst/>
          </a:prstGeom>
          <a:ln>
            <a:noFill/>
          </a:ln>
        </p:spPr>
        <p:style>
          <a:lnRef idx="2">
            <a:schemeClr val="accent6"/>
          </a:lnRef>
          <a:fillRef idx="1">
            <a:schemeClr val="lt1"/>
          </a:fillRef>
          <a:effectRef idx="0">
            <a:schemeClr val="accent6"/>
          </a:effectRef>
          <a:fontRef idx="minor"/>
        </p:style>
      </p:sp>
      <p:sp>
        <p:nvSpPr>
          <p:cNvPr id="382" name="CustomShape 4"/>
          <p:cNvSpPr/>
          <p:nvPr/>
        </p:nvSpPr>
        <p:spPr>
          <a:xfrm>
            <a:off x="1158120" y="2507040"/>
            <a:ext cx="4120920" cy="44280"/>
          </a:xfrm>
          <a:prstGeom prst="rect">
            <a:avLst/>
          </a:prstGeom>
          <a:ln>
            <a:noFill/>
          </a:ln>
        </p:spPr>
        <p:style>
          <a:lnRef idx="2">
            <a:schemeClr val="accent6"/>
          </a:lnRef>
          <a:fillRef idx="1">
            <a:schemeClr val="lt1"/>
          </a:fillRef>
          <a:effectRef idx="0">
            <a:schemeClr val="accent6"/>
          </a:effectRef>
          <a:fontRef idx="minor"/>
        </p:style>
      </p:sp>
      <p:sp>
        <p:nvSpPr>
          <p:cNvPr id="383" name="CustomShape 5"/>
          <p:cNvSpPr/>
          <p:nvPr/>
        </p:nvSpPr>
        <p:spPr>
          <a:xfrm>
            <a:off x="967680" y="3322080"/>
            <a:ext cx="4120920" cy="44280"/>
          </a:xfrm>
          <a:prstGeom prst="rect">
            <a:avLst/>
          </a:prstGeom>
          <a:ln>
            <a:noFill/>
          </a:ln>
        </p:spPr>
        <p:style>
          <a:lnRef idx="2">
            <a:schemeClr val="accent6"/>
          </a:lnRef>
          <a:fillRef idx="1">
            <a:schemeClr val="lt1"/>
          </a:fillRef>
          <a:effectRef idx="0">
            <a:schemeClr val="accent6"/>
          </a:effectRef>
          <a:fontRef idx="minor"/>
        </p:style>
      </p:sp>
      <p:sp>
        <p:nvSpPr>
          <p:cNvPr id="384" name="CustomShape 6"/>
          <p:cNvSpPr/>
          <p:nvPr/>
        </p:nvSpPr>
        <p:spPr>
          <a:xfrm>
            <a:off x="967680" y="2507040"/>
            <a:ext cx="4120920" cy="44280"/>
          </a:xfrm>
          <a:prstGeom prst="rect">
            <a:avLst/>
          </a:prstGeom>
          <a:ln>
            <a:noFill/>
          </a:ln>
        </p:spPr>
        <p:style>
          <a:lnRef idx="2">
            <a:schemeClr val="accent6"/>
          </a:lnRef>
          <a:fillRef idx="1">
            <a:schemeClr val="lt1"/>
          </a:fillRef>
          <a:effectRef idx="0">
            <a:schemeClr val="accent6"/>
          </a:effectRef>
          <a:fontRef idx="minor"/>
        </p:style>
      </p:sp>
      <p:sp>
        <p:nvSpPr>
          <p:cNvPr id="385" name="CustomShape 7"/>
          <p:cNvSpPr/>
          <p:nvPr/>
        </p:nvSpPr>
        <p:spPr>
          <a:xfrm>
            <a:off x="990720" y="3652560"/>
            <a:ext cx="4120920" cy="44280"/>
          </a:xfrm>
          <a:prstGeom prst="rect">
            <a:avLst/>
          </a:prstGeom>
          <a:ln>
            <a:noFill/>
          </a:ln>
        </p:spPr>
        <p:style>
          <a:lnRef idx="2">
            <a:schemeClr val="accent6"/>
          </a:lnRef>
          <a:fillRef idx="1">
            <a:schemeClr val="lt1"/>
          </a:fillRef>
          <a:effectRef idx="0">
            <a:schemeClr val="accent6"/>
          </a:effectRef>
          <a:fontRef idx="minor"/>
        </p:style>
      </p:sp>
      <p:sp>
        <p:nvSpPr>
          <p:cNvPr id="386" name="CustomShape 8"/>
          <p:cNvSpPr/>
          <p:nvPr/>
        </p:nvSpPr>
        <p:spPr>
          <a:xfrm>
            <a:off x="1325880" y="3528000"/>
            <a:ext cx="1065240" cy="128160"/>
          </a:xfrm>
          <a:prstGeom prst="rect">
            <a:avLst/>
          </a:prstGeom>
          <a:ln>
            <a:noFill/>
          </a:ln>
        </p:spPr>
        <p:style>
          <a:lnRef idx="2">
            <a:schemeClr val="accent6"/>
          </a:lnRef>
          <a:fillRef idx="1">
            <a:schemeClr val="lt1"/>
          </a:fillRef>
          <a:effectRef idx="0">
            <a:schemeClr val="accent6"/>
          </a:effectRef>
          <a:fontRef idx="minor"/>
        </p:style>
      </p:sp>
      <p:sp>
        <p:nvSpPr>
          <p:cNvPr id="387" name="CustomShape 9"/>
          <p:cNvSpPr/>
          <p:nvPr/>
        </p:nvSpPr>
        <p:spPr>
          <a:xfrm>
            <a:off x="5509440" y="726840"/>
            <a:ext cx="2490480" cy="575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Début du bulletin de paye</a:t>
            </a:r>
            <a:endParaRPr b="0" lang="fr-FR" sz="1600" spc="-1" strike="noStrike">
              <a:solidFill>
                <a:srgbClr val="000000"/>
              </a:solidFill>
              <a:uFill>
                <a:solidFill>
                  <a:srgbClr val="ffffff"/>
                </a:solidFill>
              </a:uFill>
              <a:latin typeface="Arial"/>
            </a:endParaRPr>
          </a:p>
        </p:txBody>
      </p:sp>
      <p:sp>
        <p:nvSpPr>
          <p:cNvPr id="388" name="CustomShape 10"/>
          <p:cNvSpPr/>
          <p:nvPr/>
        </p:nvSpPr>
        <p:spPr>
          <a:xfrm>
            <a:off x="5475600" y="1249560"/>
            <a:ext cx="2665440" cy="10627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Caractéristiques de l’agent : nom, prénom, matricule, statut, grade, échelon, indice…</a:t>
            </a:r>
            <a:endParaRPr b="0" lang="fr-FR" sz="1600" spc="-1" strike="noStrike">
              <a:solidFill>
                <a:srgbClr val="000000"/>
              </a:solidFill>
              <a:uFill>
                <a:solidFill>
                  <a:srgbClr val="ffffff"/>
                </a:solidFill>
              </a:uFill>
              <a:latin typeface="Arial"/>
            </a:endParaRPr>
          </a:p>
        </p:txBody>
      </p:sp>
      <p:sp>
        <p:nvSpPr>
          <p:cNvPr id="389" name="CustomShape 11"/>
          <p:cNvSpPr/>
          <p:nvPr/>
        </p:nvSpPr>
        <p:spPr>
          <a:xfrm>
            <a:off x="6027480" y="3762000"/>
            <a:ext cx="1884600" cy="575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Service, NBI, quotité</a:t>
            </a:r>
            <a:endParaRPr b="0" lang="fr-FR" sz="1600" spc="-1" strike="noStrike">
              <a:solidFill>
                <a:srgbClr val="000000"/>
              </a:solidFill>
              <a:uFill>
                <a:solidFill>
                  <a:srgbClr val="ffffff"/>
                </a:solidFill>
              </a:uFill>
              <a:latin typeface="Arial"/>
            </a:endParaRPr>
          </a:p>
        </p:txBody>
      </p:sp>
      <p:sp>
        <p:nvSpPr>
          <p:cNvPr id="390" name="CustomShape 12"/>
          <p:cNvSpPr/>
          <p:nvPr/>
        </p:nvSpPr>
        <p:spPr>
          <a:xfrm>
            <a:off x="6164640" y="4329360"/>
            <a:ext cx="1796760" cy="13060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Début des lignes de paye : Traitement, Indemnités, Cotisations…</a:t>
            </a:r>
            <a:endParaRPr b="0" lang="fr-FR" sz="1600" spc="-1" strike="noStrike">
              <a:solidFill>
                <a:srgbClr val="000000"/>
              </a:solidFill>
              <a:uFill>
                <a:solidFill>
                  <a:srgbClr val="ffffff"/>
                </a:solidFill>
              </a:uFill>
              <a:latin typeface="Arial"/>
            </a:endParaRPr>
          </a:p>
        </p:txBody>
      </p:sp>
      <p:sp>
        <p:nvSpPr>
          <p:cNvPr id="391" name="CustomShape 13"/>
          <p:cNvSpPr/>
          <p:nvPr/>
        </p:nvSpPr>
        <p:spPr>
          <a:xfrm flipH="1">
            <a:off x="3889440" y="1788120"/>
            <a:ext cx="158328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92" name="CustomShape 14"/>
          <p:cNvSpPr/>
          <p:nvPr/>
        </p:nvSpPr>
        <p:spPr>
          <a:xfrm flipH="1">
            <a:off x="4681800" y="3931560"/>
            <a:ext cx="132660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93" name="CustomShape 15"/>
          <p:cNvSpPr/>
          <p:nvPr/>
        </p:nvSpPr>
        <p:spPr>
          <a:xfrm flipH="1">
            <a:off x="2541600" y="4915080"/>
            <a:ext cx="3570480" cy="792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94" name="CustomShape 16"/>
          <p:cNvSpPr/>
          <p:nvPr/>
        </p:nvSpPr>
        <p:spPr>
          <a:xfrm>
            <a:off x="1325880" y="4748040"/>
            <a:ext cx="1215720" cy="2415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5" name="CustomShape 17"/>
          <p:cNvSpPr/>
          <p:nvPr/>
        </p:nvSpPr>
        <p:spPr>
          <a:xfrm>
            <a:off x="1158120" y="3602520"/>
            <a:ext cx="1383480" cy="6253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6" name="CustomShape 18"/>
          <p:cNvSpPr/>
          <p:nvPr/>
        </p:nvSpPr>
        <p:spPr>
          <a:xfrm>
            <a:off x="1240200" y="927000"/>
            <a:ext cx="853920" cy="1591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7" name="CustomShape 19"/>
          <p:cNvSpPr/>
          <p:nvPr/>
        </p:nvSpPr>
        <p:spPr>
          <a:xfrm>
            <a:off x="990720" y="647640"/>
            <a:ext cx="2036880" cy="2782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8" name="CustomShape 20"/>
          <p:cNvSpPr/>
          <p:nvPr/>
        </p:nvSpPr>
        <p:spPr>
          <a:xfrm flipH="1">
            <a:off x="3040920" y="896040"/>
            <a:ext cx="241056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99" name="CustomShape 21"/>
          <p:cNvSpPr/>
          <p:nvPr/>
        </p:nvSpPr>
        <p:spPr>
          <a:xfrm>
            <a:off x="3940200" y="5363280"/>
            <a:ext cx="1411920" cy="5760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Libellé et Montant</a:t>
            </a:r>
            <a:endParaRPr b="0" lang="fr-FR" sz="1600" spc="-1" strike="noStrike">
              <a:solidFill>
                <a:srgbClr val="000000"/>
              </a:solidFill>
              <a:uFill>
                <a:solidFill>
                  <a:srgbClr val="ffffff"/>
                </a:solidFill>
              </a:uFill>
              <a:latin typeface="Arial"/>
            </a:endParaRPr>
          </a:p>
        </p:txBody>
      </p:sp>
      <p:sp>
        <p:nvSpPr>
          <p:cNvPr id="400" name="CustomShape 22"/>
          <p:cNvSpPr/>
          <p:nvPr/>
        </p:nvSpPr>
        <p:spPr>
          <a:xfrm flipH="1" flipV="1">
            <a:off x="3522960" y="5284800"/>
            <a:ext cx="365040" cy="2937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1" name="CustomShape 23"/>
          <p:cNvSpPr/>
          <p:nvPr/>
        </p:nvSpPr>
        <p:spPr>
          <a:xfrm flipH="1">
            <a:off x="2818080" y="5652720"/>
            <a:ext cx="1069920" cy="1749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2" name="CustomShape 24"/>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04" name="CustomShape 2"/>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CF6E58A2-6576-429A-9051-42F2F8A89515}"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405" name="CustomShape 3"/>
          <p:cNvSpPr/>
          <p:nvPr/>
        </p:nvSpPr>
        <p:spPr>
          <a:xfrm>
            <a:off x="197640" y="32400"/>
            <a:ext cx="8889840" cy="4978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L’Affichage des données natives XML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406" name="Image 6" descr=""/>
          <p:cNvPicPr/>
          <p:nvPr/>
        </p:nvPicPr>
        <p:blipFill>
          <a:blip r:embed="rId1"/>
          <a:srcRect l="25837" t="15364" r="51315" b="23950"/>
          <a:stretch/>
        </p:blipFill>
        <p:spPr>
          <a:xfrm>
            <a:off x="600480" y="895320"/>
            <a:ext cx="3798720" cy="5674320"/>
          </a:xfrm>
          <a:prstGeom prst="rect">
            <a:avLst/>
          </a:prstGeom>
          <a:ln>
            <a:noFill/>
          </a:ln>
        </p:spPr>
      </p:pic>
      <p:sp>
        <p:nvSpPr>
          <p:cNvPr id="407" name="CustomShape 4"/>
          <p:cNvSpPr/>
          <p:nvPr/>
        </p:nvSpPr>
        <p:spPr>
          <a:xfrm>
            <a:off x="2445480" y="2462760"/>
            <a:ext cx="2637000" cy="575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Dernière ligne de cotisation</a:t>
            </a:r>
            <a:endParaRPr b="0" lang="fr-FR" sz="1600" spc="-1" strike="noStrike">
              <a:solidFill>
                <a:srgbClr val="000000"/>
              </a:solidFill>
              <a:uFill>
                <a:solidFill>
                  <a:srgbClr val="ffffff"/>
                </a:solidFill>
              </a:uFill>
              <a:latin typeface="Arial"/>
            </a:endParaRPr>
          </a:p>
        </p:txBody>
      </p:sp>
      <p:sp>
        <p:nvSpPr>
          <p:cNvPr id="408" name="CustomShape 5"/>
          <p:cNvSpPr/>
          <p:nvPr/>
        </p:nvSpPr>
        <p:spPr>
          <a:xfrm>
            <a:off x="4806360" y="2678400"/>
            <a:ext cx="2637000" cy="3326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Fin des lignes de paye</a:t>
            </a:r>
            <a:endParaRPr b="0" lang="fr-FR" sz="1600" spc="-1" strike="noStrike">
              <a:solidFill>
                <a:srgbClr val="000000"/>
              </a:solidFill>
              <a:uFill>
                <a:solidFill>
                  <a:srgbClr val="ffffff"/>
                </a:solidFill>
              </a:uFill>
              <a:latin typeface="Arial"/>
            </a:endParaRPr>
          </a:p>
        </p:txBody>
      </p:sp>
      <p:sp>
        <p:nvSpPr>
          <p:cNvPr id="409" name="CustomShape 6"/>
          <p:cNvSpPr/>
          <p:nvPr/>
        </p:nvSpPr>
        <p:spPr>
          <a:xfrm>
            <a:off x="4730400" y="4124160"/>
            <a:ext cx="2713320" cy="8503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Nombre d’heures, Brut et Net, Cumuls annuels</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p:txBody>
      </p:sp>
      <p:sp>
        <p:nvSpPr>
          <p:cNvPr id="410" name="CustomShape 7"/>
          <p:cNvSpPr/>
          <p:nvPr/>
        </p:nvSpPr>
        <p:spPr>
          <a:xfrm>
            <a:off x="4276800" y="5769000"/>
            <a:ext cx="2856240" cy="5760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Calibri"/>
                <a:ea typeface="DejaVu Sans"/>
              </a:rPr>
              <a:t>Fin du bulletin de paye</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Calibri"/>
                <a:ea typeface="DejaVu Sans"/>
              </a:rPr>
              <a:t>Bulletin de paye suivant</a:t>
            </a:r>
            <a:endParaRPr b="0" lang="fr-FR" sz="1600" spc="-1" strike="noStrike">
              <a:solidFill>
                <a:srgbClr val="000000"/>
              </a:solidFill>
              <a:uFill>
                <a:solidFill>
                  <a:srgbClr val="ffffff"/>
                </a:solidFill>
              </a:uFill>
              <a:latin typeface="Arial"/>
            </a:endParaRPr>
          </a:p>
        </p:txBody>
      </p:sp>
      <p:sp>
        <p:nvSpPr>
          <p:cNvPr id="411" name="CustomShape 8"/>
          <p:cNvSpPr/>
          <p:nvPr/>
        </p:nvSpPr>
        <p:spPr>
          <a:xfrm flipH="1">
            <a:off x="2827440" y="6356520"/>
            <a:ext cx="1446480" cy="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2" name="CustomShape 9"/>
          <p:cNvSpPr/>
          <p:nvPr/>
        </p:nvSpPr>
        <p:spPr>
          <a:xfrm flipH="1">
            <a:off x="2436840" y="2891520"/>
            <a:ext cx="2227320" cy="111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3" name="CustomShape 10"/>
          <p:cNvSpPr/>
          <p:nvPr/>
        </p:nvSpPr>
        <p:spPr>
          <a:xfrm>
            <a:off x="705240" y="2801160"/>
            <a:ext cx="1598760" cy="2545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4" name="CustomShape 11"/>
          <p:cNvSpPr/>
          <p:nvPr/>
        </p:nvSpPr>
        <p:spPr>
          <a:xfrm>
            <a:off x="492840" y="6027120"/>
            <a:ext cx="2221560" cy="5832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576360" y="1449360"/>
            <a:ext cx="7988400" cy="716040"/>
          </a:xfrm>
          <a:prstGeom prst="rect">
            <a:avLst/>
          </a:prstGeom>
          <a:noFill/>
          <a:ln>
            <a:no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pic>
        <p:nvPicPr>
          <p:cNvPr id="416" name="Image 263" descr=""/>
          <p:cNvPicPr/>
          <p:nvPr/>
        </p:nvPicPr>
        <p:blipFill>
          <a:blip r:embed="rId1"/>
          <a:srcRect l="34251" t="5156" r="21603" b="41437"/>
          <a:stretch/>
        </p:blipFill>
        <p:spPr>
          <a:xfrm>
            <a:off x="2144880" y="1080000"/>
            <a:ext cx="4978800" cy="3022920"/>
          </a:xfrm>
          <a:prstGeom prst="rect">
            <a:avLst/>
          </a:prstGeom>
          <a:ln>
            <a:noFill/>
          </a:ln>
        </p:spPr>
      </p:pic>
      <p:sp>
        <p:nvSpPr>
          <p:cNvPr id="417" name="CustomShape 2"/>
          <p:cNvSpPr/>
          <p:nvPr/>
        </p:nvSpPr>
        <p:spPr>
          <a:xfrm>
            <a:off x="189360" y="29772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INCLURE OU EXCLURE CERTAINS BUDGETS OU FICHIERS</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418" name="CustomShape 3"/>
          <p:cNvSpPr/>
          <p:nvPr/>
        </p:nvSpPr>
        <p:spPr>
          <a:xfrm>
            <a:off x="87480" y="5495040"/>
            <a:ext cx="8690400" cy="5994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19" name="CustomShape 4"/>
          <p:cNvSpPr/>
          <p:nvPr/>
        </p:nvSpPr>
        <p:spPr>
          <a:xfrm>
            <a:off x="1332000" y="6321600"/>
            <a:ext cx="6476760" cy="176040"/>
          </a:xfrm>
          <a:prstGeom prst="rect">
            <a:avLst/>
          </a:prstGeom>
          <a:noFill/>
          <a:ln>
            <a:noFill/>
          </a:ln>
        </p:spPr>
        <p:style>
          <a:lnRef idx="0"/>
          <a:fillRef idx="0"/>
          <a:effectRef idx="0"/>
          <a:fontRef idx="minor"/>
        </p:style>
      </p:sp>
      <p:sp>
        <p:nvSpPr>
          <p:cNvPr id="420" name="CustomShape 5"/>
          <p:cNvSpPr/>
          <p:nvPr/>
        </p:nvSpPr>
        <p:spPr>
          <a:xfrm>
            <a:off x="576000" y="5117400"/>
            <a:ext cx="8116920" cy="8564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21" name="CustomShape 6"/>
          <p:cNvSpPr/>
          <p:nvPr/>
        </p:nvSpPr>
        <p:spPr>
          <a:xfrm>
            <a:off x="1152000" y="6356520"/>
            <a:ext cx="60472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22" name="CustomShape 7"/>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EDA09F3F-36D4-4207-A60B-BA1E243ED6B4}"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423" name="CustomShape 8"/>
          <p:cNvSpPr/>
          <p:nvPr/>
        </p:nvSpPr>
        <p:spPr>
          <a:xfrm>
            <a:off x="139320" y="4234680"/>
            <a:ext cx="8571960" cy="1397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Les</a:t>
            </a:r>
            <a:r>
              <a:rPr b="0" lang="fr-FR" sz="1800" spc="-1" strike="noStrike">
                <a:solidFill>
                  <a:srgbClr val="6600cc"/>
                </a:solidFill>
                <a:uFill>
                  <a:solidFill>
                    <a:srgbClr val="ffffff"/>
                  </a:solidFill>
                </a:uFill>
                <a:latin typeface="Arial"/>
                <a:ea typeface="DejaVu Sans"/>
              </a:rPr>
              <a:t> </a:t>
            </a:r>
            <a:r>
              <a:rPr b="0" lang="fr-FR" sz="1800" spc="-1" strike="noStrike">
                <a:solidFill>
                  <a:srgbClr val="000000"/>
                </a:solidFill>
                <a:uFill>
                  <a:solidFill>
                    <a:srgbClr val="ffffff"/>
                  </a:solidFill>
                </a:uFill>
                <a:latin typeface="Arial"/>
                <a:ea typeface="DejaVu Sans"/>
              </a:rPr>
              <a:t>budgets importés sont identifiés par nomenclature comptable M14-M4-etc.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Exclure le budget principal ou le (s) budget(s) annexe(s) : </a:t>
            </a:r>
            <a:r>
              <a:rPr b="0" lang="fr-FR" sz="1800" spc="-1" strike="noStrike">
                <a:solidFill>
                  <a:srgbClr val="0070c0"/>
                </a:solidFill>
                <a:uFill>
                  <a:solidFill>
                    <a:srgbClr val="ffffff"/>
                  </a:solidFill>
                </a:uFill>
                <a:latin typeface="Arial"/>
                <a:ea typeface="DejaVu Sans"/>
              </a:rPr>
              <a:t>Clic droit sur le budget et sélectionner « Exclure ».</a:t>
            </a:r>
            <a:r>
              <a:rPr b="1" lang="fr-FR" sz="1800" spc="-1" strike="noStrike">
                <a:solidFill>
                  <a:srgbClr val="000000"/>
                </a:solidFill>
                <a:uFill>
                  <a:solidFill>
                    <a:srgbClr val="ffffff"/>
                  </a:solidFill>
                </a:uFill>
                <a:latin typeface="Calibri"/>
                <a:ea typeface="DejaVu Sans"/>
              </a:rPr>
              <a:t>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On peut réinclure par la suite (clic droit puis Inclure).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70c0"/>
                </a:solidFill>
                <a:uFill>
                  <a:solidFill>
                    <a:srgbClr val="ffffff"/>
                  </a:solidFill>
                </a:uFill>
                <a:latin typeface="Calibri"/>
                <a:ea typeface="DejaVu Sans"/>
              </a:rPr>
              <a:t>Même manipulation pour les fichiers.</a:t>
            </a:r>
            <a:endParaRPr b="0" lang="fr-FR" sz="18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1554480" y="6356520"/>
            <a:ext cx="55360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25" name="CustomShape 2"/>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99F7B627-2491-414C-8A32-31FD2DC2EC41}"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426" name="Image 3" descr=""/>
          <p:cNvPicPr/>
          <p:nvPr/>
        </p:nvPicPr>
        <p:blipFill>
          <a:blip r:embed="rId1"/>
          <a:srcRect l="70754" t="-256" r="-95" b="32091"/>
          <a:stretch/>
        </p:blipFill>
        <p:spPr>
          <a:xfrm>
            <a:off x="5832360" y="1242360"/>
            <a:ext cx="2681280" cy="3889080"/>
          </a:xfrm>
          <a:prstGeom prst="rect">
            <a:avLst/>
          </a:prstGeom>
          <a:ln>
            <a:noFill/>
          </a:ln>
        </p:spPr>
      </p:pic>
      <p:sp>
        <p:nvSpPr>
          <p:cNvPr id="427" name="CustomShape 3"/>
          <p:cNvSpPr/>
          <p:nvPr/>
        </p:nvSpPr>
        <p:spPr>
          <a:xfrm flipV="1">
            <a:off x="4322880" y="3035160"/>
            <a:ext cx="2767680" cy="72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28" name="CustomShape 4"/>
          <p:cNvSpPr/>
          <p:nvPr/>
        </p:nvSpPr>
        <p:spPr>
          <a:xfrm>
            <a:off x="458280" y="2818080"/>
            <a:ext cx="3949560" cy="637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Tirer ici pour l’agrandir vers la gauche</a:t>
            </a:r>
            <a:endParaRPr b="0" lang="fr-FR" sz="1800" spc="-1" strike="noStrike">
              <a:solidFill>
                <a:srgbClr val="000000"/>
              </a:solidFill>
              <a:uFill>
                <a:solidFill>
                  <a:srgbClr val="ffffff"/>
                </a:solidFill>
              </a:uFill>
              <a:latin typeface="Arial"/>
            </a:endParaRPr>
          </a:p>
        </p:txBody>
      </p:sp>
      <p:sp>
        <p:nvSpPr>
          <p:cNvPr id="429" name="CustomShape 5"/>
          <p:cNvSpPr/>
          <p:nvPr/>
        </p:nvSpPr>
        <p:spPr>
          <a:xfrm flipV="1">
            <a:off x="4840560" y="1738080"/>
            <a:ext cx="3506760" cy="14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0" name="CustomShape 6"/>
          <p:cNvSpPr/>
          <p:nvPr/>
        </p:nvSpPr>
        <p:spPr>
          <a:xfrm>
            <a:off x="1170000" y="1554840"/>
            <a:ext cx="3949560" cy="6379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Cliquer ici pour le détacher de l’interface</a:t>
            </a:r>
            <a:endParaRPr b="0" lang="fr-FR" sz="1800" spc="-1" strike="noStrike">
              <a:solidFill>
                <a:srgbClr val="000000"/>
              </a:solidFill>
              <a:uFill>
                <a:solidFill>
                  <a:srgbClr val="ffffff"/>
                </a:solidFill>
              </a:uFill>
              <a:latin typeface="Arial"/>
            </a:endParaRPr>
          </a:p>
        </p:txBody>
      </p:sp>
      <p:sp>
        <p:nvSpPr>
          <p:cNvPr id="431" name="CustomShape 7"/>
          <p:cNvSpPr/>
          <p:nvPr/>
        </p:nvSpPr>
        <p:spPr>
          <a:xfrm>
            <a:off x="126360" y="28800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GESTIONNAIRE DE PROJET - Tableau de bord</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432" name="CustomShape 8"/>
          <p:cNvSpPr/>
          <p:nvPr/>
        </p:nvSpPr>
        <p:spPr>
          <a:xfrm flipV="1">
            <a:off x="6458040" y="5010480"/>
            <a:ext cx="1416600" cy="6195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3" name="CustomShape 9"/>
          <p:cNvSpPr/>
          <p:nvPr/>
        </p:nvSpPr>
        <p:spPr>
          <a:xfrm>
            <a:off x="2863800" y="5417280"/>
            <a:ext cx="3249720" cy="363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Barre de navigation</a:t>
            </a:r>
            <a:endParaRPr b="0" lang="fr-FR" sz="18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235080" y="1160640"/>
            <a:ext cx="8402040" cy="4749120"/>
          </a:xfrm>
          <a:prstGeom prst="rect">
            <a:avLst/>
          </a:prstGeom>
          <a:noFill/>
          <a:ln>
            <a:noFill/>
          </a:ln>
        </p:spPr>
        <p:style>
          <a:lnRef idx="0"/>
          <a:fillRef idx="0"/>
          <a:effectRef idx="0"/>
          <a:fontRef idx="minor"/>
        </p:style>
      </p:sp>
      <p:sp>
        <p:nvSpPr>
          <p:cNvPr id="160" name="CustomShape 2"/>
          <p:cNvSpPr/>
          <p:nvPr/>
        </p:nvSpPr>
        <p:spPr>
          <a:xfrm>
            <a:off x="7883640" y="6321600"/>
            <a:ext cx="896760" cy="176040"/>
          </a:xfrm>
          <a:prstGeom prst="rect">
            <a:avLst/>
          </a:prstGeom>
          <a:noFill/>
          <a:ln>
            <a:noFill/>
          </a:ln>
        </p:spPr>
        <p:style>
          <a:lnRef idx="0"/>
          <a:fillRef idx="0"/>
          <a:effectRef idx="0"/>
          <a:fontRef idx="minor"/>
        </p:style>
      </p:sp>
      <p:sp>
        <p:nvSpPr>
          <p:cNvPr id="161" name="CustomShape 3"/>
          <p:cNvSpPr/>
          <p:nvPr/>
        </p:nvSpPr>
        <p:spPr>
          <a:xfrm>
            <a:off x="168840" y="33660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SYSTÈME D’exploitation LINUX</a:t>
            </a:r>
            <a:endParaRPr b="0" lang="fr-FR" sz="2400" spc="-1" strike="noStrike">
              <a:solidFill>
                <a:srgbClr val="000000"/>
              </a:solidFill>
              <a:uFill>
                <a:solidFill>
                  <a:srgbClr val="ffffff"/>
                </a:solidFill>
              </a:uFill>
              <a:latin typeface="Arial"/>
            </a:endParaRPr>
          </a:p>
        </p:txBody>
      </p:sp>
      <p:sp>
        <p:nvSpPr>
          <p:cNvPr id="162" name="CustomShape 4"/>
          <p:cNvSpPr/>
          <p:nvPr/>
        </p:nvSpPr>
        <p:spPr>
          <a:xfrm>
            <a:off x="299880" y="1481400"/>
            <a:ext cx="8758800" cy="4204080"/>
          </a:xfrm>
          <a:prstGeom prst="rect">
            <a:avLst/>
          </a:prstGeom>
          <a:noFill/>
          <a:ln>
            <a:noFill/>
          </a:ln>
        </p:spPr>
        <p:style>
          <a:lnRef idx="0"/>
          <a:fillRef idx="0"/>
          <a:effectRef idx="0"/>
          <a:fontRef idx="minor"/>
        </p:style>
        <p:txBody>
          <a:bodyPr lIns="90000" rIns="90000" tIns="45000" bIns="45000"/>
          <a:p>
            <a:pPr marL="285840" indent="-284400">
              <a:lnSpc>
                <a:spcPct val="100000"/>
              </a:lnSpc>
              <a:buClr>
                <a:srgbClr val="0000cc"/>
              </a:buClr>
              <a:buFont typeface="Wingdings" charset="2"/>
              <a:buChar char=""/>
            </a:pPr>
            <a:r>
              <a:rPr b="1" lang="fr-FR" sz="1800" spc="-1" strike="noStrike" u="sng">
                <a:solidFill>
                  <a:srgbClr val="0000cc"/>
                </a:solidFill>
                <a:uFill>
                  <a:solidFill>
                    <a:srgbClr val="ffffff"/>
                  </a:solidFill>
                </a:uFill>
                <a:latin typeface="Arial"/>
                <a:ea typeface="DejaVu Sans"/>
              </a:rPr>
              <a:t>Quelques fondamentaux</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Notions de base de l’environnement LINUX : menu « K », analogue du menu « Démarrer » de Windows. Pas de connexion au réseau.</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marL="285840" indent="-284400">
              <a:lnSpc>
                <a:spcPct val="100000"/>
              </a:lnSpc>
              <a:buClr>
                <a:srgbClr val="0000cc"/>
              </a:buClr>
              <a:buFont typeface="Wingdings" charset="2"/>
              <a:buChar char=""/>
            </a:pPr>
            <a:r>
              <a:rPr b="1" lang="fr-FR" sz="1800" spc="-1" strike="noStrike">
                <a:solidFill>
                  <a:srgbClr val="0000cc"/>
                </a:solidFill>
                <a:uFill>
                  <a:solidFill>
                    <a:srgbClr val="ffffff"/>
                  </a:solidFill>
                </a:uFill>
                <a:latin typeface="Arial"/>
                <a:ea typeface="DejaVu Sans"/>
              </a:rPr>
              <a:t>La sélection des éléments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 Un simple clic suffit pour une sélection</a:t>
            </a: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 Sélection d’un fichier : 1 seul clic</a:t>
            </a: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 Sélection de plusieurs fichiers : 1 seul clic + touche ctrl</a:t>
            </a: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 Sélection d’un groupe de fichiers contigus : 1 seul clic + touche Shift</a:t>
            </a: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Arial"/>
                <a:ea typeface="DejaVu Sans"/>
              </a:rPr>
              <a:t>- Sélection de tous les éléments : Ctrl + A.</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163" name="CustomShape 5"/>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2C60FE1B-768B-48C5-8C60-F2BFBC827781}"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164" name="CustomShape 6"/>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504000" y="6356520"/>
            <a:ext cx="61192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35" name="CustomShape 2"/>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EE0D4034-0186-4F5A-9287-22E76866118A}"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436" name="Image 3" descr=""/>
          <p:cNvPicPr/>
          <p:nvPr/>
        </p:nvPicPr>
        <p:blipFill>
          <a:blip r:embed="rId1"/>
          <a:stretch/>
        </p:blipFill>
        <p:spPr>
          <a:xfrm>
            <a:off x="0" y="1116360"/>
            <a:ext cx="9142560" cy="4623840"/>
          </a:xfrm>
          <a:prstGeom prst="rect">
            <a:avLst/>
          </a:prstGeom>
          <a:ln>
            <a:noFill/>
          </a:ln>
        </p:spPr>
      </p:pic>
      <p:sp>
        <p:nvSpPr>
          <p:cNvPr id="437" name="CustomShape 3"/>
          <p:cNvSpPr/>
          <p:nvPr/>
        </p:nvSpPr>
        <p:spPr>
          <a:xfrm>
            <a:off x="126360" y="28800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GESTIONNAIRE de PROJET - Tableau de bord</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438" name="CustomShape 4"/>
          <p:cNvSpPr/>
          <p:nvPr/>
        </p:nvSpPr>
        <p:spPr>
          <a:xfrm>
            <a:off x="288000" y="5864400"/>
            <a:ext cx="8711280" cy="637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Permet de repérer les doublons de fichiers et les fichiers très lacunaires.</a:t>
            </a:r>
            <a:endParaRPr b="0" lang="fr-FR" sz="1800" spc="-1" strike="noStrike">
              <a:solidFill>
                <a:srgbClr val="000000"/>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9" name="" descr=""/>
          <p:cNvPicPr/>
          <p:nvPr/>
        </p:nvPicPr>
        <p:blipFill>
          <a:blip r:embed="rId1"/>
          <a:srcRect l="1804" t="1859" r="2069" b="2220"/>
          <a:stretch/>
        </p:blipFill>
        <p:spPr>
          <a:xfrm>
            <a:off x="2520000" y="1315800"/>
            <a:ext cx="4176000" cy="4372200"/>
          </a:xfrm>
          <a:prstGeom prst="rect">
            <a:avLst/>
          </a:prstGeom>
          <a:ln>
            <a:noFill/>
          </a:ln>
        </p:spPr>
      </p:pic>
      <p:sp>
        <p:nvSpPr>
          <p:cNvPr id="440" name="CustomShape 1"/>
          <p:cNvSpPr/>
          <p:nvPr/>
        </p:nvSpPr>
        <p:spPr>
          <a:xfrm>
            <a:off x="7883640" y="6321600"/>
            <a:ext cx="896760" cy="176040"/>
          </a:xfrm>
          <a:prstGeom prst="rect">
            <a:avLst/>
          </a:prstGeom>
          <a:noFill/>
          <a:ln>
            <a:noFill/>
          </a:ln>
        </p:spPr>
        <p:style>
          <a:lnRef idx="0"/>
          <a:fillRef idx="0"/>
          <a:effectRef idx="0"/>
          <a:fontRef idx="minor"/>
        </p:style>
      </p:sp>
      <p:sp>
        <p:nvSpPr>
          <p:cNvPr id="441" name="CustomShape 2"/>
          <p:cNvSpPr/>
          <p:nvPr/>
        </p:nvSpPr>
        <p:spPr>
          <a:xfrm>
            <a:off x="7462440" y="2602440"/>
            <a:ext cx="1678320" cy="22820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ヒラギノ角ゴ Pro W3"/>
              </a:rPr>
              <a:t>Plusieurs types de base : </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a:t>
            </a:r>
            <a:r>
              <a:rPr b="0" lang="fr-FR" sz="1600" spc="-1" strike="noStrike">
                <a:solidFill>
                  <a:srgbClr val="000000"/>
                </a:solidFill>
                <a:uFill>
                  <a:solidFill>
                    <a:srgbClr val="ffffff"/>
                  </a:solidFill>
                </a:uFill>
                <a:latin typeface="Arial"/>
                <a:ea typeface="ヒラギノ角ゴ Pro W3"/>
              </a:rPr>
              <a:t>- standard</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a:t>
            </a:r>
            <a:r>
              <a:rPr b="0" lang="fr-FR" sz="1600" spc="-1" strike="noStrike">
                <a:solidFill>
                  <a:srgbClr val="000000"/>
                </a:solidFill>
                <a:uFill>
                  <a:solidFill>
                    <a:srgbClr val="ffffff"/>
                  </a:solidFill>
                </a:uFill>
                <a:latin typeface="Arial"/>
                <a:ea typeface="ヒラギノ角ゴ Pro W3"/>
              </a:rPr>
              <a:t>- par catégorie </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par année </a:t>
            </a: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ヒラギノ角ゴ Pro W3"/>
              </a:rPr>
              <a:t> </a:t>
            </a:r>
            <a:r>
              <a:rPr b="0" lang="fr-FR" sz="1600" spc="-1" strike="noStrike">
                <a:solidFill>
                  <a:srgbClr val="000000"/>
                </a:solidFill>
                <a:uFill>
                  <a:solidFill>
                    <a:srgbClr val="ffffff"/>
                  </a:solidFill>
                </a:uFill>
                <a:latin typeface="Arial"/>
                <a:ea typeface="ヒラギノ角ゴ Pro W3"/>
              </a:rPr>
              <a:t>- par tranches de N lignes…</a:t>
            </a:r>
            <a:endParaRPr b="0" lang="fr-FR" sz="1600" spc="-1" strike="noStrike">
              <a:solidFill>
                <a:srgbClr val="000000"/>
              </a:solidFill>
              <a:uFill>
                <a:solidFill>
                  <a:srgbClr val="ffffff"/>
                </a:solidFill>
              </a:uFill>
              <a:latin typeface="Arial"/>
            </a:endParaRPr>
          </a:p>
        </p:txBody>
      </p:sp>
      <p:sp>
        <p:nvSpPr>
          <p:cNvPr id="442" name="CustomShape 3"/>
          <p:cNvSpPr/>
          <p:nvPr/>
        </p:nvSpPr>
        <p:spPr>
          <a:xfrm>
            <a:off x="602280" y="332640"/>
            <a:ext cx="8061480" cy="60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DIALOGUE DES PARAMèTRES</a:t>
            </a:r>
            <a:endParaRPr b="0" lang="fr-FR" sz="2400" spc="-1" strike="noStrike">
              <a:solidFill>
                <a:srgbClr val="000000"/>
              </a:solidFill>
              <a:uFill>
                <a:solidFill>
                  <a:srgbClr val="ffffff"/>
                </a:solidFill>
              </a:uFill>
              <a:latin typeface="Arial"/>
            </a:endParaRPr>
          </a:p>
        </p:txBody>
      </p:sp>
      <p:sp>
        <p:nvSpPr>
          <p:cNvPr id="443" name="CustomShape 4"/>
          <p:cNvSpPr/>
          <p:nvPr/>
        </p:nvSpPr>
        <p:spPr>
          <a:xfrm>
            <a:off x="4011480" y="2340000"/>
            <a:ext cx="2445120" cy="2250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44" name="CustomShape 5"/>
          <p:cNvSpPr/>
          <p:nvPr/>
        </p:nvSpPr>
        <p:spPr>
          <a:xfrm flipH="1" flipV="1">
            <a:off x="5862240" y="2473560"/>
            <a:ext cx="1329120" cy="4521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45" name="CustomShape 6"/>
          <p:cNvSpPr/>
          <p:nvPr/>
        </p:nvSpPr>
        <p:spPr>
          <a:xfrm>
            <a:off x="1584000" y="5184000"/>
            <a:ext cx="360" cy="343440"/>
          </a:xfrm>
          <a:prstGeom prst="rect">
            <a:avLst/>
          </a:prstGeom>
          <a:noFill/>
          <a:ln>
            <a:noFill/>
          </a:ln>
        </p:spPr>
        <p:style>
          <a:lnRef idx="0"/>
          <a:fillRef idx="0"/>
          <a:effectRef idx="0"/>
          <a:fontRef idx="minor"/>
        </p:style>
      </p:sp>
      <p:sp>
        <p:nvSpPr>
          <p:cNvPr id="446" name="CustomShape 7"/>
          <p:cNvSpPr/>
          <p:nvPr/>
        </p:nvSpPr>
        <p:spPr>
          <a:xfrm>
            <a:off x="543600" y="2231640"/>
            <a:ext cx="1184760" cy="3434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cc0066"/>
                </a:solidFill>
                <a:uFill>
                  <a:solidFill>
                    <a:srgbClr val="ffffff"/>
                  </a:solidFill>
                </a:uFill>
                <a:latin typeface="Arial"/>
                <a:ea typeface="DejaVu Sans"/>
              </a:rPr>
              <a:t>Rappel : sous tableur, on peut lire au plus 1 million de lignes.</a:t>
            </a:r>
            <a:endParaRPr b="0" lang="fr-FR" sz="1600" spc="-1" strike="noStrike">
              <a:solidFill>
                <a:srgbClr val="000000"/>
              </a:solidFill>
              <a:uFill>
                <a:solidFill>
                  <a:srgbClr val="ffffff"/>
                </a:solidFill>
              </a:uFill>
              <a:latin typeface="Arial"/>
            </a:endParaRPr>
          </a:p>
        </p:txBody>
      </p:sp>
      <p:sp>
        <p:nvSpPr>
          <p:cNvPr id="447" name="CustomShape 8"/>
          <p:cNvSpPr/>
          <p:nvPr/>
        </p:nvSpPr>
        <p:spPr>
          <a:xfrm>
            <a:off x="1337400" y="6476400"/>
            <a:ext cx="60058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48" name="CustomShape 9"/>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A98064FA-37F3-4D18-A6B6-709544AAB446}"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449" name="CustomShape 10"/>
          <p:cNvSpPr/>
          <p:nvPr/>
        </p:nvSpPr>
        <p:spPr>
          <a:xfrm flipH="1">
            <a:off x="4896000" y="1805760"/>
            <a:ext cx="2295360" cy="49788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0" name="TextShape 11"/>
          <p:cNvSpPr txBox="1"/>
          <p:nvPr/>
        </p:nvSpPr>
        <p:spPr>
          <a:xfrm>
            <a:off x="7272000" y="1557000"/>
            <a:ext cx="1368000" cy="459000"/>
          </a:xfrm>
          <a:prstGeom prst="rect">
            <a:avLst/>
          </a:prstGeom>
          <a:noFill/>
          <a:ln>
            <a:noFill/>
          </a:ln>
        </p:spPr>
        <p:txBody>
          <a:bodyPr lIns="90000" rIns="90000" tIns="45000" bIns="45000"/>
          <a:p>
            <a:r>
              <a:rPr b="0" lang="fr-FR" sz="1300" spc="-1" strike="noStrike">
                <a:solidFill>
                  <a:srgbClr val="000000"/>
                </a:solidFill>
                <a:uFill>
                  <a:solidFill>
                    <a:srgbClr val="ffffff"/>
                  </a:solidFill>
                </a:uFill>
                <a:latin typeface="Arial"/>
              </a:rPr>
              <a:t>Cocher pour un contrôle FPH</a:t>
            </a:r>
            <a:endParaRPr b="0" lang="fr-FR" sz="13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7883640" y="6321600"/>
            <a:ext cx="896760" cy="176040"/>
          </a:xfrm>
          <a:prstGeom prst="rect">
            <a:avLst/>
          </a:prstGeom>
          <a:noFill/>
          <a:ln>
            <a:noFill/>
          </a:ln>
        </p:spPr>
        <p:style>
          <a:lnRef idx="0"/>
          <a:fillRef idx="0"/>
          <a:effectRef idx="0"/>
          <a:fontRef idx="minor"/>
        </p:style>
      </p:sp>
      <p:sp>
        <p:nvSpPr>
          <p:cNvPr id="452" name="CustomShape 2"/>
          <p:cNvSpPr/>
          <p:nvPr/>
        </p:nvSpPr>
        <p:spPr>
          <a:xfrm>
            <a:off x="454320" y="1110600"/>
            <a:ext cx="8196120" cy="50655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Cliquer sur l’onglet « Options » puis « Format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Sous tableur, l’affichage maximum est d’environ 1 million de lignes. Par défaut les bases CSV sont découpées en segments d’au plus 1 million de lignes (Type de base standard).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On peut aussi découper selon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l’année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la catégorie de ligne de paye</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(SFT, IR, indemnités,</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retenues, déductions,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cotisations, rappels…)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produire toutes ces catégories ou seulement une seule.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53" name="CustomShape 3"/>
          <p:cNvSpPr/>
          <p:nvPr/>
        </p:nvSpPr>
        <p:spPr>
          <a:xfrm>
            <a:off x="602280" y="332640"/>
            <a:ext cx="8061480" cy="60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L’ONGLET « options » - paramètre « format »</a:t>
            </a:r>
            <a:endParaRPr b="0" lang="fr-FR" sz="2400" spc="-1" strike="noStrike">
              <a:solidFill>
                <a:srgbClr val="000000"/>
              </a:solidFill>
              <a:uFill>
                <a:solidFill>
                  <a:srgbClr val="ffffff"/>
                </a:solidFill>
              </a:uFill>
              <a:latin typeface="Arial"/>
            </a:endParaRPr>
          </a:p>
        </p:txBody>
      </p:sp>
      <p:sp>
        <p:nvSpPr>
          <p:cNvPr id="454" name="CustomShape 4"/>
          <p:cNvSpPr/>
          <p:nvPr/>
        </p:nvSpPr>
        <p:spPr>
          <a:xfrm>
            <a:off x="1584000" y="5184000"/>
            <a:ext cx="360" cy="343440"/>
          </a:xfrm>
          <a:prstGeom prst="rect">
            <a:avLst/>
          </a:prstGeom>
          <a:noFill/>
          <a:ln>
            <a:noFill/>
          </a:ln>
        </p:spPr>
        <p:style>
          <a:lnRef idx="0"/>
          <a:fillRef idx="0"/>
          <a:effectRef idx="0"/>
          <a:fontRef idx="minor"/>
        </p:style>
      </p:sp>
      <p:pic>
        <p:nvPicPr>
          <p:cNvPr id="455" name="Picture 2" descr=""/>
          <p:cNvPicPr/>
          <p:nvPr/>
        </p:nvPicPr>
        <p:blipFill>
          <a:blip r:embed="rId1"/>
          <a:stretch/>
        </p:blipFill>
        <p:spPr>
          <a:xfrm>
            <a:off x="6300360" y="1008360"/>
            <a:ext cx="1359360" cy="1435320"/>
          </a:xfrm>
          <a:prstGeom prst="rect">
            <a:avLst/>
          </a:prstGeom>
          <a:ln>
            <a:noFill/>
          </a:ln>
        </p:spPr>
      </p:pic>
      <p:pic>
        <p:nvPicPr>
          <p:cNvPr id="456" name="Picture 3" descr=""/>
          <p:cNvPicPr/>
          <p:nvPr/>
        </p:nvPicPr>
        <p:blipFill>
          <a:blip r:embed="rId2"/>
          <a:stretch/>
        </p:blipFill>
        <p:spPr>
          <a:xfrm>
            <a:off x="2903400" y="1649160"/>
            <a:ext cx="606600" cy="730440"/>
          </a:xfrm>
          <a:prstGeom prst="rect">
            <a:avLst/>
          </a:prstGeom>
          <a:ln>
            <a:noFill/>
          </a:ln>
        </p:spPr>
      </p:pic>
      <p:pic>
        <p:nvPicPr>
          <p:cNvPr id="457" name="Picture 4" descr=""/>
          <p:cNvPicPr/>
          <p:nvPr/>
        </p:nvPicPr>
        <p:blipFill>
          <a:blip r:embed="rId3"/>
          <a:stretch/>
        </p:blipFill>
        <p:spPr>
          <a:xfrm>
            <a:off x="4032000" y="3479400"/>
            <a:ext cx="4748400" cy="2288520"/>
          </a:xfrm>
          <a:prstGeom prst="rect">
            <a:avLst/>
          </a:prstGeom>
          <a:ln>
            <a:noFill/>
          </a:ln>
        </p:spPr>
      </p:pic>
      <p:sp>
        <p:nvSpPr>
          <p:cNvPr id="458" name="CustomShape 5"/>
          <p:cNvSpPr/>
          <p:nvPr/>
        </p:nvSpPr>
        <p:spPr>
          <a:xfrm>
            <a:off x="1332000" y="6321600"/>
            <a:ext cx="6476760" cy="176040"/>
          </a:xfrm>
          <a:prstGeom prst="rect">
            <a:avLst/>
          </a:prstGeom>
          <a:noFill/>
          <a:ln>
            <a:noFill/>
          </a:ln>
        </p:spPr>
        <p:style>
          <a:lnRef idx="0"/>
          <a:fillRef idx="0"/>
          <a:effectRef idx="0"/>
          <a:fontRef idx="minor"/>
        </p:style>
      </p:sp>
      <p:sp>
        <p:nvSpPr>
          <p:cNvPr id="459" name="CustomShape 6"/>
          <p:cNvSpPr/>
          <p:nvPr/>
        </p:nvSpPr>
        <p:spPr>
          <a:xfrm>
            <a:off x="1173600" y="6356520"/>
            <a:ext cx="49402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60" name="CustomShape 7"/>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3DE685DD-E479-4C10-83B4-1A019E8370CE}"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461" name="CustomShape 8"/>
          <p:cNvSpPr/>
          <p:nvPr/>
        </p:nvSpPr>
        <p:spPr>
          <a:xfrm>
            <a:off x="2983320" y="1329840"/>
            <a:ext cx="44280" cy="47880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62" name="CustomShape 9"/>
          <p:cNvSpPr/>
          <p:nvPr/>
        </p:nvSpPr>
        <p:spPr>
          <a:xfrm>
            <a:off x="5151960" y="1329840"/>
            <a:ext cx="1715760" cy="31788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 name="" descr=""/>
          <p:cNvPicPr/>
          <p:nvPr/>
        </p:nvPicPr>
        <p:blipFill>
          <a:blip r:embed="rId1"/>
          <a:srcRect l="0" t="0" r="0" b="64948"/>
          <a:stretch/>
        </p:blipFill>
        <p:spPr>
          <a:xfrm>
            <a:off x="3626640" y="1003680"/>
            <a:ext cx="5085360" cy="2019960"/>
          </a:xfrm>
          <a:prstGeom prst="rect">
            <a:avLst/>
          </a:prstGeom>
          <a:ln>
            <a:noFill/>
          </a:ln>
        </p:spPr>
      </p:pic>
      <p:sp>
        <p:nvSpPr>
          <p:cNvPr id="464" name="CustomShape 1"/>
          <p:cNvSpPr/>
          <p:nvPr/>
        </p:nvSpPr>
        <p:spPr>
          <a:xfrm>
            <a:off x="602280" y="332640"/>
            <a:ext cx="8061480" cy="60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L’ONGLET « options » - paramètre « format »</a:t>
            </a:r>
            <a:endParaRPr b="0" lang="fr-FR" sz="2400" spc="-1" strike="noStrike">
              <a:solidFill>
                <a:srgbClr val="000000"/>
              </a:solidFill>
              <a:uFill>
                <a:solidFill>
                  <a:srgbClr val="ffffff"/>
                </a:solidFill>
              </a:uFill>
              <a:latin typeface="Arial"/>
            </a:endParaRPr>
          </a:p>
        </p:txBody>
      </p:sp>
      <p:sp>
        <p:nvSpPr>
          <p:cNvPr id="465" name="TextShape 2"/>
          <p:cNvSpPr txBox="1"/>
          <p:nvPr/>
        </p:nvSpPr>
        <p:spPr>
          <a:xfrm>
            <a:off x="576000" y="1296000"/>
            <a:ext cx="2736000" cy="495360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L’exportation distributive permet d’extraire les données (et de produire les rapports d’analyse) pour une série de dossiers de données de paye distincts du répertoire Données.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Les résultats du traitement sont séparément générés, pour chaque dossier en entrée, sur la clé USB dans des dossiers de même nom.</a:t>
            </a:r>
            <a:endParaRPr b="0" lang="fr-FR" sz="1800" spc="-1" strike="noStrike">
              <a:solidFill>
                <a:srgbClr val="000000"/>
              </a:solidFill>
              <a:uFill>
                <a:solidFill>
                  <a:srgbClr val="ffffff"/>
                </a:solidFill>
              </a:uFill>
              <a:latin typeface="Arial"/>
            </a:endParaRPr>
          </a:p>
        </p:txBody>
      </p:sp>
      <p:sp>
        <p:nvSpPr>
          <p:cNvPr id="466" name="Line 3"/>
          <p:cNvSpPr/>
          <p:nvPr/>
        </p:nvSpPr>
        <p:spPr>
          <a:xfrm>
            <a:off x="3240000" y="2160000"/>
            <a:ext cx="2592000" cy="360000"/>
          </a:xfrm>
          <a:prstGeom prst="line">
            <a:avLst/>
          </a:prstGeom>
          <a:ln w="36000">
            <a:solidFill>
              <a:srgbClr val="ff3333"/>
            </a:solidFill>
            <a:round/>
            <a:tailEnd len="med" type="triangle" w="med"/>
          </a:ln>
        </p:spPr>
        <p:style>
          <a:lnRef idx="0"/>
          <a:fillRef idx="0"/>
          <a:effectRef idx="0"/>
          <a:fontRef idx="minor"/>
        </p:style>
      </p:sp>
      <p:pic>
        <p:nvPicPr>
          <p:cNvPr id="467" name="" descr=""/>
          <p:cNvPicPr/>
          <p:nvPr/>
        </p:nvPicPr>
        <p:blipFill>
          <a:blip r:embed="rId2"/>
          <a:stretch/>
        </p:blipFill>
        <p:spPr>
          <a:xfrm>
            <a:off x="3744000" y="3349440"/>
            <a:ext cx="2181600" cy="284256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8" name="" descr=""/>
          <p:cNvPicPr/>
          <p:nvPr/>
        </p:nvPicPr>
        <p:blipFill>
          <a:blip r:embed="rId1"/>
          <a:stretch/>
        </p:blipFill>
        <p:spPr>
          <a:xfrm>
            <a:off x="576000" y="1617480"/>
            <a:ext cx="4416480" cy="5006520"/>
          </a:xfrm>
          <a:prstGeom prst="rect">
            <a:avLst/>
          </a:prstGeom>
          <a:ln>
            <a:noFill/>
          </a:ln>
        </p:spPr>
      </p:pic>
      <p:sp>
        <p:nvSpPr>
          <p:cNvPr id="469" name="CustomShape 1"/>
          <p:cNvSpPr/>
          <p:nvPr/>
        </p:nvSpPr>
        <p:spPr>
          <a:xfrm>
            <a:off x="7883640" y="6321600"/>
            <a:ext cx="896760" cy="176040"/>
          </a:xfrm>
          <a:prstGeom prst="rect">
            <a:avLst/>
          </a:prstGeom>
          <a:noFill/>
          <a:ln>
            <a:noFill/>
          </a:ln>
        </p:spPr>
        <p:style>
          <a:lnRef idx="0"/>
          <a:fillRef idx="0"/>
          <a:effectRef idx="0"/>
          <a:fontRef idx="minor"/>
        </p:style>
      </p:sp>
      <p:sp>
        <p:nvSpPr>
          <p:cNvPr id="470" name="CustomShape 2"/>
          <p:cNvSpPr/>
          <p:nvPr/>
        </p:nvSpPr>
        <p:spPr>
          <a:xfrm>
            <a:off x="454320" y="1110600"/>
            <a:ext cx="8196120" cy="729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Cliquer sur l’onglet « Options »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71" name="CustomShape 3"/>
          <p:cNvSpPr/>
          <p:nvPr/>
        </p:nvSpPr>
        <p:spPr>
          <a:xfrm>
            <a:off x="602280" y="332640"/>
            <a:ext cx="8359200" cy="60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uFill>
                  <a:solidFill>
                    <a:srgbClr val="ffffff"/>
                  </a:solidFill>
                </a:uFill>
                <a:latin typeface="Times New Roman"/>
                <a:ea typeface="DejaVu Sans"/>
              </a:rPr>
              <a:t>l’ONGLET « options » - « paramètres de traitement »</a:t>
            </a:r>
            <a:endParaRPr b="0" lang="fr-FR" sz="2200" spc="-1" strike="noStrike">
              <a:solidFill>
                <a:srgbClr val="000000"/>
              </a:solidFill>
              <a:uFill>
                <a:solidFill>
                  <a:srgbClr val="ffffff"/>
                </a:solidFill>
              </a:uFill>
              <a:latin typeface="Arial"/>
            </a:endParaRPr>
          </a:p>
        </p:txBody>
      </p:sp>
      <p:sp>
        <p:nvSpPr>
          <p:cNvPr id="472" name="CustomShape 4"/>
          <p:cNvSpPr/>
          <p:nvPr/>
        </p:nvSpPr>
        <p:spPr>
          <a:xfrm>
            <a:off x="1584000" y="5184000"/>
            <a:ext cx="360" cy="343440"/>
          </a:xfrm>
          <a:prstGeom prst="rect">
            <a:avLst/>
          </a:prstGeom>
          <a:noFill/>
          <a:ln>
            <a:noFill/>
          </a:ln>
        </p:spPr>
        <p:style>
          <a:lnRef idx="0"/>
          <a:fillRef idx="0"/>
          <a:effectRef idx="0"/>
          <a:fontRef idx="minor"/>
        </p:style>
      </p:sp>
      <p:pic>
        <p:nvPicPr>
          <p:cNvPr id="473" name="Picture 3" descr=""/>
          <p:cNvPicPr/>
          <p:nvPr/>
        </p:nvPicPr>
        <p:blipFill>
          <a:blip r:embed="rId2"/>
          <a:stretch/>
        </p:blipFill>
        <p:spPr>
          <a:xfrm>
            <a:off x="4171320" y="1026000"/>
            <a:ext cx="554400" cy="577080"/>
          </a:xfrm>
          <a:prstGeom prst="rect">
            <a:avLst/>
          </a:prstGeom>
          <a:ln>
            <a:noFill/>
          </a:ln>
        </p:spPr>
      </p:pic>
      <p:pic>
        <p:nvPicPr>
          <p:cNvPr id="474" name="Picture 4" descr=""/>
          <p:cNvPicPr/>
          <p:nvPr/>
        </p:nvPicPr>
        <p:blipFill>
          <a:blip r:embed="rId3"/>
          <a:stretch/>
        </p:blipFill>
        <p:spPr>
          <a:xfrm>
            <a:off x="7355880" y="1026000"/>
            <a:ext cx="639360" cy="642960"/>
          </a:xfrm>
          <a:prstGeom prst="rect">
            <a:avLst/>
          </a:prstGeom>
          <a:ln>
            <a:noFill/>
          </a:ln>
        </p:spPr>
      </p:pic>
      <p:sp>
        <p:nvSpPr>
          <p:cNvPr id="475" name="CustomShape 5"/>
          <p:cNvSpPr/>
          <p:nvPr/>
        </p:nvSpPr>
        <p:spPr>
          <a:xfrm>
            <a:off x="1332000" y="6321600"/>
            <a:ext cx="6476760" cy="176040"/>
          </a:xfrm>
          <a:prstGeom prst="rect">
            <a:avLst/>
          </a:prstGeom>
          <a:noFill/>
          <a:ln>
            <a:noFill/>
          </a:ln>
        </p:spPr>
        <p:style>
          <a:lnRef idx="0"/>
          <a:fillRef idx="0"/>
          <a:effectRef idx="0"/>
          <a:fontRef idx="minor"/>
        </p:style>
      </p:sp>
      <p:sp>
        <p:nvSpPr>
          <p:cNvPr id="476" name="CustomShape 6"/>
          <p:cNvSpPr/>
          <p:nvPr/>
        </p:nvSpPr>
        <p:spPr>
          <a:xfrm>
            <a:off x="1656000" y="6588000"/>
            <a:ext cx="5897880" cy="2401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a:t>
            </a:r>
            <a:endParaRPr b="0" lang="fr-FR" sz="900" spc="-1" strike="noStrike">
              <a:solidFill>
                <a:srgbClr val="000000"/>
              </a:solidFill>
              <a:uFill>
                <a:solidFill>
                  <a:srgbClr val="ffffff"/>
                </a:solidFill>
              </a:uFill>
              <a:latin typeface="Arial"/>
            </a:endParaRPr>
          </a:p>
        </p:txBody>
      </p:sp>
      <p:sp>
        <p:nvSpPr>
          <p:cNvPr id="477" name="CustomShape 7"/>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B2759213-6A1E-45F3-B30C-766ED8D3063B}"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478" name="CustomShape 8"/>
          <p:cNvSpPr/>
          <p:nvPr/>
        </p:nvSpPr>
        <p:spPr>
          <a:xfrm>
            <a:off x="5054400" y="1095840"/>
            <a:ext cx="212004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puis « Traitement »</a:t>
            </a:r>
            <a:endParaRPr b="0" lang="fr-FR" sz="1800" spc="-1" strike="noStrike">
              <a:solidFill>
                <a:srgbClr val="000000"/>
              </a:solidFill>
              <a:uFill>
                <a:solidFill>
                  <a:srgbClr val="ffffff"/>
                </a:solidFill>
              </a:uFill>
              <a:latin typeface="Arial"/>
            </a:endParaRPr>
          </a:p>
        </p:txBody>
      </p:sp>
      <p:sp>
        <p:nvSpPr>
          <p:cNvPr id="479" name="CustomShape 9"/>
          <p:cNvSpPr/>
          <p:nvPr/>
        </p:nvSpPr>
        <p:spPr>
          <a:xfrm>
            <a:off x="5040720" y="2304720"/>
            <a:ext cx="3095280" cy="575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DejaVu Sans"/>
              </a:rPr>
              <a:t>Gestion de la mémoire et du processeur</a:t>
            </a:r>
            <a:endParaRPr b="0" lang="fr-FR" sz="1600" spc="-1" strike="noStrike">
              <a:solidFill>
                <a:srgbClr val="000000"/>
              </a:solidFill>
              <a:uFill>
                <a:solidFill>
                  <a:srgbClr val="ffffff"/>
                </a:solidFill>
              </a:uFill>
              <a:latin typeface="Arial"/>
            </a:endParaRPr>
          </a:p>
        </p:txBody>
      </p:sp>
      <p:sp>
        <p:nvSpPr>
          <p:cNvPr id="480" name="CustomShape 10"/>
          <p:cNvSpPr/>
          <p:nvPr/>
        </p:nvSpPr>
        <p:spPr>
          <a:xfrm>
            <a:off x="5544720" y="3274920"/>
            <a:ext cx="3095280" cy="5410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uFill>
                  <a:solidFill>
                    <a:srgbClr val="ffffff"/>
                  </a:solidFill>
                </a:uFill>
                <a:latin typeface="Arial"/>
                <a:ea typeface="DejaVu Sans"/>
              </a:rPr>
              <a:t>Journal d’exécution (utilisation pour le débogage)</a:t>
            </a:r>
            <a:endParaRPr b="0" lang="fr-FR" sz="1600" spc="-1" strike="noStrike">
              <a:solidFill>
                <a:srgbClr val="000000"/>
              </a:solidFill>
              <a:uFill>
                <a:solidFill>
                  <a:srgbClr val="ffffff"/>
                </a:solidFill>
              </a:uFill>
              <a:latin typeface="Arial"/>
            </a:endParaRPr>
          </a:p>
        </p:txBody>
      </p:sp>
      <p:sp>
        <p:nvSpPr>
          <p:cNvPr id="481" name="Line 11"/>
          <p:cNvSpPr/>
          <p:nvPr/>
        </p:nvSpPr>
        <p:spPr>
          <a:xfrm flipH="1">
            <a:off x="4320000" y="2591640"/>
            <a:ext cx="648000" cy="360"/>
          </a:xfrm>
          <a:prstGeom prst="line">
            <a:avLst/>
          </a:prstGeom>
          <a:ln>
            <a:tailEnd len="med" type="triangle" w="med"/>
          </a:ln>
        </p:spPr>
        <p:style>
          <a:lnRef idx="0"/>
          <a:fillRef idx="0"/>
          <a:effectRef idx="0"/>
          <a:fontRef idx="minor"/>
        </p:style>
      </p:sp>
      <p:sp>
        <p:nvSpPr>
          <p:cNvPr id="482" name="Line 12"/>
          <p:cNvSpPr/>
          <p:nvPr/>
        </p:nvSpPr>
        <p:spPr>
          <a:xfrm flipH="1">
            <a:off x="4752000" y="3527640"/>
            <a:ext cx="792000" cy="360"/>
          </a:xfrm>
          <a:prstGeom prst="line">
            <a:avLst/>
          </a:prstGeom>
          <a:ln>
            <a:tailEnd len="med" type="triangle" w="med"/>
          </a:ln>
        </p:spPr>
        <p:style>
          <a:lnRef idx="0"/>
          <a:fillRef idx="0"/>
          <a:effectRef idx="0"/>
          <a:fontRef idx="minor"/>
        </p:style>
      </p:sp>
      <p:sp>
        <p:nvSpPr>
          <p:cNvPr id="483" name="TextShape 13"/>
          <p:cNvSpPr txBox="1"/>
          <p:nvPr/>
        </p:nvSpPr>
        <p:spPr>
          <a:xfrm>
            <a:off x="5472000" y="3960000"/>
            <a:ext cx="3096000" cy="1888560"/>
          </a:xfrm>
          <a:prstGeom prst="rect">
            <a:avLst/>
          </a:prstGeom>
          <a:noFill/>
          <a:ln>
            <a:noFill/>
          </a:ln>
        </p:spPr>
        <p:txBody>
          <a:bodyPr lIns="90000" rIns="90000" tIns="45000" bIns="45000"/>
          <a:p>
            <a:r>
              <a:rPr b="0" lang="fr-FR" sz="1400" spc="-1" strike="noStrike">
                <a:solidFill>
                  <a:srgbClr val="000000"/>
                </a:solidFill>
                <a:uFill>
                  <a:solidFill>
                    <a:srgbClr val="ffffff"/>
                  </a:solidFill>
                </a:uFill>
                <a:latin typeface="Arial"/>
              </a:rPr>
              <a:t>Cocher pour lancer la création des rapports d’analyse automatiquement après l’extraction des données. Case cochée par défaut en mode d’exportation distributive. </a:t>
            </a:r>
            <a:endParaRPr b="0" lang="fr-FR" sz="1400" spc="-1" strike="noStrike">
              <a:solidFill>
                <a:srgbClr val="000000"/>
              </a:solidFill>
              <a:uFill>
                <a:solidFill>
                  <a:srgbClr val="ffffff"/>
                </a:solidFill>
              </a:uFill>
              <a:latin typeface="Arial"/>
            </a:endParaRPr>
          </a:p>
          <a:p>
            <a:endParaRPr b="0" lang="fr-FR" sz="1400" spc="-1" strike="noStrike">
              <a:solidFill>
                <a:srgbClr val="000000"/>
              </a:solidFill>
              <a:uFill>
                <a:solidFill>
                  <a:srgbClr val="ffffff"/>
                </a:solidFill>
              </a:uFill>
              <a:latin typeface="Arial"/>
            </a:endParaRPr>
          </a:p>
          <a:p>
            <a:r>
              <a:rPr b="0" lang="fr-FR" sz="1400" spc="-1" strike="noStrike">
                <a:solidFill>
                  <a:srgbClr val="000000"/>
                </a:solidFill>
                <a:uFill>
                  <a:solidFill>
                    <a:srgbClr val="ffffff"/>
                  </a:solidFill>
                </a:uFill>
                <a:latin typeface="Arial"/>
              </a:rPr>
              <a:t>Le type de rapport produit peut être sélectionné (soit WORD et ODT, soit PDF, soit les trois formats).</a:t>
            </a:r>
            <a:endParaRPr b="0" lang="fr-FR" sz="1400" spc="-1" strike="noStrike">
              <a:solidFill>
                <a:srgbClr val="000000"/>
              </a:solidFill>
              <a:uFill>
                <a:solidFill>
                  <a:srgbClr val="ffffff"/>
                </a:solidFill>
              </a:uFill>
              <a:latin typeface="Arial"/>
            </a:endParaRPr>
          </a:p>
        </p:txBody>
      </p:sp>
      <p:sp>
        <p:nvSpPr>
          <p:cNvPr id="484" name="Line 14"/>
          <p:cNvSpPr/>
          <p:nvPr/>
        </p:nvSpPr>
        <p:spPr>
          <a:xfrm flipH="1">
            <a:off x="4752360" y="3528000"/>
            <a:ext cx="792000" cy="360"/>
          </a:xfrm>
          <a:prstGeom prst="line">
            <a:avLst/>
          </a:prstGeom>
          <a:ln>
            <a:tailEnd len="med" type="triangle" w="med"/>
          </a:ln>
        </p:spPr>
        <p:style>
          <a:lnRef idx="0"/>
          <a:fillRef idx="0"/>
          <a:effectRef idx="0"/>
          <a:fontRef idx="minor"/>
        </p:style>
      </p:sp>
      <p:sp>
        <p:nvSpPr>
          <p:cNvPr id="485" name="Line 15"/>
          <p:cNvSpPr/>
          <p:nvPr/>
        </p:nvSpPr>
        <p:spPr>
          <a:xfrm flipH="1">
            <a:off x="4752360" y="3528000"/>
            <a:ext cx="792000" cy="360"/>
          </a:xfrm>
          <a:prstGeom prst="line">
            <a:avLst/>
          </a:prstGeom>
          <a:ln>
            <a:tailEnd len="med" type="triangle" w="med"/>
          </a:ln>
        </p:spPr>
        <p:style>
          <a:lnRef idx="0"/>
          <a:fillRef idx="0"/>
          <a:effectRef idx="0"/>
          <a:fontRef idx="minor"/>
        </p:style>
      </p:sp>
      <p:sp>
        <p:nvSpPr>
          <p:cNvPr id="486" name="Line 16"/>
          <p:cNvSpPr/>
          <p:nvPr/>
        </p:nvSpPr>
        <p:spPr>
          <a:xfrm flipH="1">
            <a:off x="3312000" y="4104000"/>
            <a:ext cx="2088000" cy="0"/>
          </a:xfrm>
          <a:prstGeom prst="line">
            <a:avLst/>
          </a:prstGeom>
          <a:ln>
            <a:tailEnd len="med" type="triangle" w="med"/>
          </a:ln>
        </p:spPr>
        <p:style>
          <a:lnRef idx="0"/>
          <a:fillRef idx="0"/>
          <a:effectRef idx="0"/>
          <a:fontRef idx="minor"/>
        </p:style>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7" name="" descr=""/>
          <p:cNvPicPr/>
          <p:nvPr/>
        </p:nvPicPr>
        <p:blipFill>
          <a:blip r:embed="rId1"/>
          <a:srcRect l="0" t="0" r="56690" b="0"/>
          <a:stretch/>
        </p:blipFill>
        <p:spPr>
          <a:xfrm>
            <a:off x="2376000" y="2592000"/>
            <a:ext cx="3959640" cy="2974320"/>
          </a:xfrm>
          <a:prstGeom prst="rect">
            <a:avLst/>
          </a:prstGeom>
          <a:ln>
            <a:noFill/>
          </a:ln>
        </p:spPr>
      </p:pic>
      <p:sp>
        <p:nvSpPr>
          <p:cNvPr id="488" name="CustomShape 1"/>
          <p:cNvSpPr/>
          <p:nvPr/>
        </p:nvSpPr>
        <p:spPr>
          <a:xfrm>
            <a:off x="602280" y="332640"/>
            <a:ext cx="8359200" cy="60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uFill>
                  <a:solidFill>
                    <a:srgbClr val="ffffff"/>
                  </a:solidFill>
                </a:uFill>
                <a:latin typeface="Times New Roman"/>
                <a:ea typeface="DejaVu Sans"/>
              </a:rPr>
              <a:t>Le log de génération des rapports </a:t>
            </a:r>
            <a:endParaRPr b="0" lang="fr-FR" sz="2200" spc="-1" strike="noStrike">
              <a:solidFill>
                <a:srgbClr val="000000"/>
              </a:solidFill>
              <a:uFill>
                <a:solidFill>
                  <a:srgbClr val="ffffff"/>
                </a:solidFill>
              </a:uFill>
              <a:latin typeface="Arial"/>
            </a:endParaRPr>
          </a:p>
          <a:p>
            <a:pPr algn="ctr">
              <a:lnSpc>
                <a:spcPct val="100000"/>
              </a:lnSpc>
            </a:pPr>
            <a:r>
              <a:rPr b="0" lang="fr-FR" sz="2200" spc="-1" strike="noStrike" cap="all">
                <a:solidFill>
                  <a:srgbClr val="308087"/>
                </a:solidFill>
                <a:uFill>
                  <a:solidFill>
                    <a:srgbClr val="ffffff"/>
                  </a:solidFill>
                </a:uFill>
                <a:latin typeface="Times New Roman"/>
                <a:ea typeface="DejaVu Sans"/>
              </a:rPr>
              <a:t>en mode distributif</a:t>
            </a:r>
            <a:endParaRPr b="0" lang="fr-FR" sz="2200" spc="-1" strike="noStrike">
              <a:solidFill>
                <a:srgbClr val="000000"/>
              </a:solidFill>
              <a:uFill>
                <a:solidFill>
                  <a:srgbClr val="ffffff"/>
                </a:solidFill>
              </a:uFill>
              <a:latin typeface="Arial"/>
            </a:endParaRPr>
          </a:p>
        </p:txBody>
      </p:sp>
      <p:sp>
        <p:nvSpPr>
          <p:cNvPr id="489" name="TextShape 2"/>
          <p:cNvSpPr txBox="1"/>
          <p:nvPr/>
        </p:nvSpPr>
        <p:spPr>
          <a:xfrm>
            <a:off x="720000" y="1440000"/>
            <a:ext cx="7344000" cy="85824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Lorsque les rapports sont automatiquement lancés en mode distributif après l’extraction des données, le log de la génération des rapports est déroulé dans l’onglé Console de l’interface graphique prioncipale</a:t>
            </a:r>
            <a:endParaRPr b="0" lang="fr-FR" sz="1800" spc="-1" strike="noStrike">
              <a:solidFill>
                <a:srgbClr val="000000"/>
              </a:solidFill>
              <a:uFill>
                <a:solidFill>
                  <a:srgbClr val="ffffff"/>
                </a:solidFill>
              </a:uFill>
              <a:latin typeface="Arial"/>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7883640" y="6321600"/>
            <a:ext cx="896760" cy="176040"/>
          </a:xfrm>
          <a:prstGeom prst="rect">
            <a:avLst/>
          </a:prstGeom>
          <a:noFill/>
          <a:ln>
            <a:noFill/>
          </a:ln>
        </p:spPr>
        <p:style>
          <a:lnRef idx="0"/>
          <a:fillRef idx="0"/>
          <a:effectRef idx="0"/>
          <a:fontRef idx="minor"/>
        </p:style>
      </p:sp>
      <p:sp>
        <p:nvSpPr>
          <p:cNvPr id="491" name="CustomShape 2"/>
          <p:cNvSpPr/>
          <p:nvPr/>
        </p:nvSpPr>
        <p:spPr>
          <a:xfrm>
            <a:off x="291240" y="1577520"/>
            <a:ext cx="8489160" cy="5039640"/>
          </a:xfrm>
          <a:prstGeom prst="rect">
            <a:avLst/>
          </a:prstGeom>
          <a:noFill/>
          <a:ln>
            <a:noFill/>
          </a:ln>
        </p:spPr>
        <p:style>
          <a:lnRef idx="0"/>
          <a:fillRef idx="0"/>
          <a:effectRef idx="0"/>
          <a:fontRef idx="minor"/>
        </p:style>
        <p:txBody>
          <a:bodyPr lIns="90000" rIns="90000" tIns="45000" bIns="45000"/>
          <a:p>
            <a:pPr>
              <a:lnSpc>
                <a:spcPct val="100000"/>
              </a:lnSpc>
            </a:pPr>
            <a:r>
              <a:rPr b="1" lang="fr-FR" sz="1800" spc="-1" strike="noStrike">
                <a:solidFill>
                  <a:srgbClr val="000000"/>
                </a:solidFill>
                <a:uFill>
                  <a:solidFill>
                    <a:srgbClr val="ffffff"/>
                  </a:solidFill>
                </a:uFill>
                <a:latin typeface="Arial"/>
                <a:ea typeface="DejaVu Sans"/>
              </a:rPr>
              <a:t>Les fils d’exécution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Le nombre de fils d’exécution correspond au nombre de processus qui vont réaliser en même temps l’extraction des données :</a:t>
            </a:r>
            <a:endParaRPr b="0" lang="fr-FR" sz="1800" spc="-1" strike="noStrike">
              <a:solidFill>
                <a:srgbClr val="000000"/>
              </a:solidFill>
              <a:uFill>
                <a:solidFill>
                  <a:srgbClr val="ffffff"/>
                </a:solidFill>
              </a:uFill>
              <a:latin typeface="Arial"/>
            </a:endParaRPr>
          </a:p>
          <a:p>
            <a:pPr marL="457200" algn="just">
              <a:lnSpc>
                <a:spcPct val="100000"/>
              </a:lnSpc>
            </a:pPr>
            <a:r>
              <a:rPr b="0" lang="fr-FR" sz="1800" spc="-1" strike="noStrike">
                <a:solidFill>
                  <a:srgbClr val="000000"/>
                </a:solidFill>
                <a:uFill>
                  <a:solidFill>
                    <a:srgbClr val="ffffff"/>
                  </a:solidFill>
                </a:uFill>
                <a:latin typeface="Arial"/>
                <a:ea typeface="DejaVu Sans"/>
              </a:rPr>
              <a:t>-  Si le nombre de fils d’exécution indiqué est de 1, il n’y aura qu’un seul processus qui procèdera aux contrôles nécessaires ;</a:t>
            </a:r>
            <a:endParaRPr b="0" lang="fr-FR" sz="18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1800" spc="-1" strike="noStrike">
                <a:solidFill>
                  <a:srgbClr val="000000"/>
                </a:solidFill>
                <a:uFill>
                  <a:solidFill>
                    <a:srgbClr val="ffffff"/>
                  </a:solidFill>
                </a:uFill>
                <a:latin typeface="Arial"/>
                <a:ea typeface="DejaVu Sans"/>
              </a:rPr>
              <a:t>Si le nombre de fils est de 6, il y aura 6 processus en marche en même temps pour réaliser les contrôles, ce qui sera </a:t>
            </a:r>
            <a:r>
              <a:rPr b="1" lang="fr-FR" sz="1800" spc="-1" strike="noStrike">
                <a:solidFill>
                  <a:srgbClr val="000000"/>
                </a:solidFill>
                <a:uFill>
                  <a:solidFill>
                    <a:srgbClr val="ffffff"/>
                  </a:solidFill>
                </a:uFill>
                <a:latin typeface="Arial"/>
                <a:ea typeface="DejaVu Sans"/>
              </a:rPr>
              <a:t>plus rapide.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Arial"/>
                <a:ea typeface="DejaVu Sans"/>
              </a:rPr>
              <a:t>Conséquences</a:t>
            </a: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1800" spc="-1" strike="noStrike">
                <a:solidFill>
                  <a:srgbClr val="000000"/>
                </a:solidFill>
                <a:uFill>
                  <a:solidFill>
                    <a:srgbClr val="ffffff"/>
                  </a:solidFill>
                </a:uFill>
                <a:latin typeface="Arial"/>
                <a:ea typeface="DejaVu Sans"/>
              </a:rPr>
              <a:t>En cas de problème de fiabilité lors de la lecture des données paye par Altaïr, faire tourner les données en sélectionnant cette option pour un unique fil d’exécution (sélectionner 1).</a:t>
            </a:r>
            <a:endParaRPr b="0" lang="fr-FR" sz="1800" spc="-1" strike="noStrike">
              <a:solidFill>
                <a:srgbClr val="000000"/>
              </a:solidFill>
              <a:uFill>
                <a:solidFill>
                  <a:srgbClr val="ffffff"/>
                </a:solidFill>
              </a:uFill>
              <a:latin typeface="Arial"/>
            </a:endParaRPr>
          </a:p>
          <a:p>
            <a:pPr marL="457200" algn="just">
              <a:lnSpc>
                <a:spcPct val="100000"/>
              </a:lnSpc>
            </a:pPr>
            <a:endParaRPr b="0" lang="fr-FR" sz="18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1800" spc="-1" strike="noStrike">
                <a:solidFill>
                  <a:srgbClr val="000000"/>
                </a:solidFill>
                <a:uFill>
                  <a:solidFill>
                    <a:srgbClr val="ffffff"/>
                  </a:solidFill>
                </a:uFill>
                <a:latin typeface="Arial"/>
                <a:ea typeface="DejaVu Sans"/>
              </a:rPr>
              <a:t>Si l’interface n’est pas réactive lors d’un contrôle important, baisser le nombre de fils d’exécution ainsi que l’utilisation de la mémoire en mode </a:t>
            </a:r>
            <a:r>
              <a:rPr b="1" lang="fr-FR" sz="1800" spc="-1" strike="noStrike">
                <a:solidFill>
                  <a:srgbClr val="000000"/>
                </a:solidFill>
                <a:uFill>
                  <a:solidFill>
                    <a:srgbClr val="ffffff"/>
                  </a:solidFill>
                </a:uFill>
                <a:latin typeface="Arial"/>
                <a:ea typeface="DejaVu Sans"/>
              </a:rPr>
              <a:t>modéré </a:t>
            </a:r>
            <a:r>
              <a:rPr b="0" lang="fr-FR" sz="1800" spc="-1" strike="noStrike">
                <a:solidFill>
                  <a:srgbClr val="000000"/>
                </a:solidFill>
                <a:uFill>
                  <a:solidFill>
                    <a:srgbClr val="ffffff"/>
                  </a:solidFill>
                </a:uFill>
                <a:latin typeface="Arial"/>
                <a:ea typeface="DejaVu Sans"/>
              </a:rPr>
              <a:t>ou </a:t>
            </a:r>
            <a:r>
              <a:rPr b="1" lang="fr-FR" sz="1800" spc="-1" strike="noStrike">
                <a:solidFill>
                  <a:srgbClr val="000000"/>
                </a:solidFill>
                <a:uFill>
                  <a:solidFill>
                    <a:srgbClr val="ffffff"/>
                  </a:solidFill>
                </a:uFill>
                <a:latin typeface="Arial"/>
                <a:ea typeface="DejaVu Sans"/>
              </a:rPr>
              <a:t>économe</a:t>
            </a:r>
            <a:r>
              <a:rPr b="0" lang="fr-FR" sz="1800" spc="-1" strike="noStrike">
                <a:solidFill>
                  <a:srgbClr val="000000"/>
                </a:solidFill>
                <a:uFill>
                  <a:solidFill>
                    <a:srgbClr val="ffffff"/>
                  </a:solidFill>
                </a:uFill>
                <a:latin typeface="Arial"/>
                <a:ea typeface="DejaVu Sans"/>
              </a:rPr>
              <a: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492" name="CustomShape 3"/>
          <p:cNvSpPr/>
          <p:nvPr/>
        </p:nvSpPr>
        <p:spPr>
          <a:xfrm>
            <a:off x="602280" y="332640"/>
            <a:ext cx="8359200" cy="60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uFill>
                  <a:solidFill>
                    <a:srgbClr val="ffffff"/>
                  </a:solidFill>
                </a:uFill>
                <a:latin typeface="Times New Roman"/>
                <a:ea typeface="DejaVu Sans"/>
              </a:rPr>
              <a:t>l’ONGLET « options » - « paramètres de traitement »</a:t>
            </a:r>
            <a:endParaRPr b="0" lang="fr-FR" sz="2200" spc="-1" strike="noStrike">
              <a:solidFill>
                <a:srgbClr val="000000"/>
              </a:solidFill>
              <a:uFill>
                <a:solidFill>
                  <a:srgbClr val="ffffff"/>
                </a:solidFill>
              </a:uFill>
              <a:latin typeface="Arial"/>
            </a:endParaRPr>
          </a:p>
        </p:txBody>
      </p:sp>
      <p:sp>
        <p:nvSpPr>
          <p:cNvPr id="493" name="CustomShape 4"/>
          <p:cNvSpPr/>
          <p:nvPr/>
        </p:nvSpPr>
        <p:spPr>
          <a:xfrm>
            <a:off x="1584000" y="5184000"/>
            <a:ext cx="360" cy="343440"/>
          </a:xfrm>
          <a:prstGeom prst="rect">
            <a:avLst/>
          </a:prstGeom>
          <a:noFill/>
          <a:ln>
            <a:noFill/>
          </a:ln>
        </p:spPr>
        <p:style>
          <a:lnRef idx="0"/>
          <a:fillRef idx="0"/>
          <a:effectRef idx="0"/>
          <a:fontRef idx="minor"/>
        </p:style>
      </p:sp>
      <p:pic>
        <p:nvPicPr>
          <p:cNvPr id="494" name="Picture 3" descr=""/>
          <p:cNvPicPr/>
          <p:nvPr/>
        </p:nvPicPr>
        <p:blipFill>
          <a:blip r:embed="rId1"/>
          <a:stretch/>
        </p:blipFill>
        <p:spPr>
          <a:xfrm>
            <a:off x="5182200" y="967680"/>
            <a:ext cx="606600" cy="730440"/>
          </a:xfrm>
          <a:prstGeom prst="rect">
            <a:avLst/>
          </a:prstGeom>
          <a:ln>
            <a:noFill/>
          </a:ln>
        </p:spPr>
      </p:pic>
      <p:pic>
        <p:nvPicPr>
          <p:cNvPr id="495" name="Picture 4" descr=""/>
          <p:cNvPicPr/>
          <p:nvPr/>
        </p:nvPicPr>
        <p:blipFill>
          <a:blip r:embed="rId2"/>
          <a:stretch/>
        </p:blipFill>
        <p:spPr>
          <a:xfrm>
            <a:off x="5911200" y="960120"/>
            <a:ext cx="759240" cy="806760"/>
          </a:xfrm>
          <a:prstGeom prst="rect">
            <a:avLst/>
          </a:prstGeom>
          <a:ln>
            <a:noFill/>
          </a:ln>
        </p:spPr>
      </p:pic>
      <p:pic>
        <p:nvPicPr>
          <p:cNvPr id="496" name="Image 2" descr=""/>
          <p:cNvPicPr/>
          <p:nvPr/>
        </p:nvPicPr>
        <p:blipFill>
          <a:blip r:embed="rId3"/>
          <a:srcRect l="24419" t="-3371" r="16466" b="0"/>
          <a:stretch/>
        </p:blipFill>
        <p:spPr>
          <a:xfrm>
            <a:off x="5112720" y="4839480"/>
            <a:ext cx="2689920" cy="343080"/>
          </a:xfrm>
          <a:prstGeom prst="rect">
            <a:avLst/>
          </a:prstGeom>
          <a:ln>
            <a:noFill/>
          </a:ln>
        </p:spPr>
      </p:pic>
      <p:sp>
        <p:nvSpPr>
          <p:cNvPr id="497" name="CustomShape 5"/>
          <p:cNvSpPr/>
          <p:nvPr/>
        </p:nvSpPr>
        <p:spPr>
          <a:xfrm>
            <a:off x="1166040" y="6356520"/>
            <a:ext cx="494820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498" name="CustomShape 6"/>
          <p:cNvSpPr/>
          <p:nvPr/>
        </p:nvSpPr>
        <p:spPr>
          <a:xfrm>
            <a:off x="6481080" y="633240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C7A19E80-1024-4A4C-8DEA-D1270B1F021D}"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7883640" y="6321600"/>
            <a:ext cx="896760" cy="176040"/>
          </a:xfrm>
          <a:prstGeom prst="rect">
            <a:avLst/>
          </a:prstGeom>
          <a:noFill/>
          <a:ln>
            <a:noFill/>
          </a:ln>
        </p:spPr>
        <p:style>
          <a:lnRef idx="0"/>
          <a:fillRef idx="0"/>
          <a:effectRef idx="0"/>
          <a:fontRef idx="minor"/>
        </p:style>
      </p:sp>
      <p:sp>
        <p:nvSpPr>
          <p:cNvPr id="500" name="CustomShape 2"/>
          <p:cNvSpPr/>
          <p:nvPr/>
        </p:nvSpPr>
        <p:spPr>
          <a:xfrm>
            <a:off x="360000" y="1173600"/>
            <a:ext cx="3993480" cy="1274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501" name="CustomShape 3"/>
          <p:cNvSpPr/>
          <p:nvPr/>
        </p:nvSpPr>
        <p:spPr>
          <a:xfrm>
            <a:off x="300960" y="185400"/>
            <a:ext cx="8538840" cy="3898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l’ONGLET « options » - « CODES »</a:t>
            </a:r>
            <a:endParaRPr b="0" lang="fr-FR" sz="2400" spc="-1" strike="noStrike">
              <a:solidFill>
                <a:srgbClr val="000000"/>
              </a:solidFill>
              <a:uFill>
                <a:solidFill>
                  <a:srgbClr val="ffffff"/>
                </a:solidFill>
              </a:uFill>
              <a:latin typeface="Arial"/>
            </a:endParaRPr>
          </a:p>
        </p:txBody>
      </p:sp>
      <p:sp>
        <p:nvSpPr>
          <p:cNvPr id="502" name="CustomShape 4"/>
          <p:cNvSpPr/>
          <p:nvPr/>
        </p:nvSpPr>
        <p:spPr>
          <a:xfrm>
            <a:off x="1584000" y="5184000"/>
            <a:ext cx="360" cy="343440"/>
          </a:xfrm>
          <a:prstGeom prst="rect">
            <a:avLst/>
          </a:prstGeom>
          <a:noFill/>
          <a:ln>
            <a:noFill/>
          </a:ln>
        </p:spPr>
        <p:style>
          <a:lnRef idx="0"/>
          <a:fillRef idx="0"/>
          <a:effectRef idx="0"/>
          <a:fontRef idx="minor"/>
        </p:style>
      </p:sp>
      <p:pic>
        <p:nvPicPr>
          <p:cNvPr id="503" name="Picture 3" descr=""/>
          <p:cNvPicPr/>
          <p:nvPr/>
        </p:nvPicPr>
        <p:blipFill>
          <a:blip r:embed="rId1"/>
          <a:stretch/>
        </p:blipFill>
        <p:spPr>
          <a:xfrm>
            <a:off x="2376000" y="1073160"/>
            <a:ext cx="471960" cy="510840"/>
          </a:xfrm>
          <a:prstGeom prst="rect">
            <a:avLst/>
          </a:prstGeom>
          <a:ln>
            <a:noFill/>
          </a:ln>
        </p:spPr>
      </p:pic>
      <p:sp>
        <p:nvSpPr>
          <p:cNvPr id="504" name="CustomShape 5"/>
          <p:cNvSpPr/>
          <p:nvPr/>
        </p:nvSpPr>
        <p:spPr>
          <a:xfrm>
            <a:off x="1332000" y="6321600"/>
            <a:ext cx="6476760" cy="176040"/>
          </a:xfrm>
          <a:prstGeom prst="rect">
            <a:avLst/>
          </a:prstGeom>
          <a:noFill/>
          <a:ln>
            <a:noFill/>
          </a:ln>
        </p:spPr>
        <p:style>
          <a:lnRef idx="0"/>
          <a:fillRef idx="0"/>
          <a:effectRef idx="0"/>
          <a:fontRef idx="minor"/>
        </p:style>
      </p:sp>
      <p:sp>
        <p:nvSpPr>
          <p:cNvPr id="505" name="CustomShape 6"/>
          <p:cNvSpPr/>
          <p:nvPr/>
        </p:nvSpPr>
        <p:spPr>
          <a:xfrm>
            <a:off x="1676520" y="6356520"/>
            <a:ext cx="535572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06" name="CustomShape 7"/>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670D33F3-3174-4945-A838-B80F30AF31BE}"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507" name="CustomShape 8"/>
          <p:cNvSpPr/>
          <p:nvPr/>
        </p:nvSpPr>
        <p:spPr>
          <a:xfrm>
            <a:off x="3643200" y="1258200"/>
            <a:ext cx="1903680" cy="363600"/>
          </a:xfrm>
          <a:prstGeom prst="rect">
            <a:avLst/>
          </a:prstGeom>
          <a:noFill/>
          <a:ln>
            <a:noFill/>
          </a:ln>
        </p:spPr>
        <p:style>
          <a:lnRef idx="0"/>
          <a:fillRef idx="0"/>
          <a:effectRef idx="0"/>
          <a:fontRef idx="minor"/>
        </p:style>
      </p:sp>
      <p:pic>
        <p:nvPicPr>
          <p:cNvPr id="508" name="Image 11" descr=""/>
          <p:cNvPicPr/>
          <p:nvPr/>
        </p:nvPicPr>
        <p:blipFill>
          <a:blip r:embed="rId2"/>
          <a:srcRect l="3509" t="31028" r="85067" b="58547"/>
          <a:stretch/>
        </p:blipFill>
        <p:spPr>
          <a:xfrm>
            <a:off x="4320000" y="1096920"/>
            <a:ext cx="587880" cy="504000"/>
          </a:xfrm>
          <a:prstGeom prst="rect">
            <a:avLst/>
          </a:prstGeom>
          <a:ln>
            <a:noFill/>
          </a:ln>
        </p:spPr>
      </p:pic>
      <p:pic>
        <p:nvPicPr>
          <p:cNvPr id="509" name="" descr=""/>
          <p:cNvPicPr/>
          <p:nvPr/>
        </p:nvPicPr>
        <p:blipFill>
          <a:blip r:embed="rId3"/>
          <a:srcRect l="2848" t="2055" r="1945" b="2050"/>
          <a:stretch/>
        </p:blipFill>
        <p:spPr>
          <a:xfrm>
            <a:off x="864000" y="3051720"/>
            <a:ext cx="2813760" cy="3212280"/>
          </a:xfrm>
          <a:prstGeom prst="rect">
            <a:avLst/>
          </a:prstGeom>
          <a:ln>
            <a:noFill/>
          </a:ln>
        </p:spPr>
      </p:pic>
      <p:pic>
        <p:nvPicPr>
          <p:cNvPr id="510" name="" descr=""/>
          <p:cNvPicPr/>
          <p:nvPr/>
        </p:nvPicPr>
        <p:blipFill>
          <a:blip r:embed="rId4"/>
          <a:stretch/>
        </p:blipFill>
        <p:spPr>
          <a:xfrm>
            <a:off x="4896000" y="2954880"/>
            <a:ext cx="2844720" cy="3366720"/>
          </a:xfrm>
          <a:prstGeom prst="rect">
            <a:avLst/>
          </a:prstGeom>
          <a:ln>
            <a:noFill/>
          </a:ln>
        </p:spPr>
      </p:pic>
      <p:sp>
        <p:nvSpPr>
          <p:cNvPr id="511" name="TextShape 9"/>
          <p:cNvSpPr txBox="1"/>
          <p:nvPr/>
        </p:nvSpPr>
        <p:spPr>
          <a:xfrm>
            <a:off x="504000" y="1620000"/>
            <a:ext cx="8280000" cy="1488960"/>
          </a:xfrm>
          <a:prstGeom prst="rect">
            <a:avLst/>
          </a:prstGeom>
          <a:noFill/>
          <a:ln>
            <a:noFill/>
          </a:ln>
        </p:spPr>
        <p:txBody>
          <a:bodyPr lIns="90000" rIns="90000" tIns="45000" bIns="45000"/>
          <a:p>
            <a:pPr>
              <a:lnSpc>
                <a:spcPct val="100000"/>
              </a:lnSpc>
            </a:pPr>
            <a:r>
              <a:rPr b="0" lang="fr-FR" sz="1400" spc="-1" strike="noStrike">
                <a:solidFill>
                  <a:srgbClr val="000000"/>
                </a:solidFill>
                <a:uFill>
                  <a:solidFill>
                    <a:srgbClr val="ffffff"/>
                  </a:solidFill>
                </a:uFill>
                <a:latin typeface="Arial"/>
                <a:ea typeface="ヒラギノ角ゴ Pro W3"/>
              </a:rPr>
              <a:t>Il est possible de préciser les codes correspondant à certains libellés de paye (codes NBI, PFI, PFR, IFTS, IAT, etc.) pour cibler la recherche. </a:t>
            </a:r>
            <a:endParaRPr b="0" lang="fr-FR" sz="1400" spc="-1" strike="noStrike">
              <a:solidFill>
                <a:srgbClr val="000000"/>
              </a:solidFill>
              <a:uFill>
                <a:solidFill>
                  <a:srgbClr val="ffffff"/>
                </a:solidFill>
              </a:uFill>
              <a:latin typeface="Arial"/>
            </a:endParaRPr>
          </a:p>
          <a:p>
            <a:pPr>
              <a:lnSpc>
                <a:spcPct val="100000"/>
              </a:lnSpc>
            </a:pPr>
            <a:endParaRPr b="0" lang="fr-FR" sz="1400" spc="-1" strike="noStrike">
              <a:solidFill>
                <a:srgbClr val="000000"/>
              </a:solidFill>
              <a:uFill>
                <a:solidFill>
                  <a:srgbClr val="ffffff"/>
                </a:solidFill>
              </a:uFill>
              <a:latin typeface="Arial"/>
            </a:endParaRPr>
          </a:p>
          <a:p>
            <a:pPr>
              <a:lnSpc>
                <a:spcPct val="100000"/>
              </a:lnSpc>
            </a:pPr>
            <a:r>
              <a:rPr b="0" lang="fr-FR" sz="1400" spc="-1" strike="noStrike">
                <a:solidFill>
                  <a:srgbClr val="000000"/>
                </a:solidFill>
                <a:uFill>
                  <a:solidFill>
                    <a:srgbClr val="ffffff"/>
                  </a:solidFill>
                </a:uFill>
                <a:latin typeface="Arial"/>
                <a:ea typeface="ヒラギノ角ゴ Pro W3"/>
              </a:rPr>
              <a:t>Plusieurs codes peuvent être séparés par des points-virgules.</a:t>
            </a:r>
            <a:endParaRPr b="0" lang="fr-FR" sz="1400" spc="-1" strike="noStrike">
              <a:solidFill>
                <a:srgbClr val="000000"/>
              </a:solidFill>
              <a:uFill>
                <a:solidFill>
                  <a:srgbClr val="ffffff"/>
                </a:solidFill>
              </a:uFill>
              <a:latin typeface="Arial"/>
            </a:endParaRPr>
          </a:p>
          <a:p>
            <a:pPr>
              <a:lnSpc>
                <a:spcPct val="100000"/>
              </a:lnSpc>
            </a:pPr>
            <a:r>
              <a:rPr b="0" lang="fr-FR" sz="1400" spc="-1" strike="noStrike">
                <a:solidFill>
                  <a:srgbClr val="000000"/>
                </a:solidFill>
                <a:uFill>
                  <a:solidFill>
                    <a:srgbClr val="ffffff"/>
                  </a:solidFill>
                </a:uFill>
                <a:latin typeface="Arial"/>
                <a:ea typeface="ヒラギノ角ゴ Pro W3"/>
              </a:rPr>
              <a:t>Valider ensuite en cliquant sur l’icône « flèche verte ». Un message confirme que les codes saisis seront utilisés dans les rapports.</a:t>
            </a:r>
            <a:endParaRPr b="0" lang="fr-FR" sz="1400" spc="-1" strike="noStrike">
              <a:solidFill>
                <a:srgbClr val="000000"/>
              </a:solidFill>
              <a:uFill>
                <a:solidFill>
                  <a:srgbClr val="ffffff"/>
                </a:solidFill>
              </a:uFill>
              <a:latin typeface="Arial"/>
            </a:endParaRPr>
          </a:p>
          <a:p>
            <a:pPr>
              <a:lnSpc>
                <a:spcPct val="100000"/>
              </a:lnSpc>
            </a:pPr>
            <a:endParaRPr b="0" lang="fr-FR" sz="1400" spc="-1" strike="noStrike">
              <a:solidFill>
                <a:srgbClr val="000000"/>
              </a:solidFill>
              <a:uFill>
                <a:solidFill>
                  <a:srgbClr val="ffffff"/>
                </a:solidFill>
              </a:uFill>
              <a:latin typeface="Arial"/>
            </a:endParaRPr>
          </a:p>
        </p:txBody>
      </p:sp>
      <p:sp>
        <p:nvSpPr>
          <p:cNvPr id="512" name="TextShape 10"/>
          <p:cNvSpPr txBox="1"/>
          <p:nvPr/>
        </p:nvSpPr>
        <p:spPr>
          <a:xfrm>
            <a:off x="504000" y="1096920"/>
            <a:ext cx="7848000" cy="376920"/>
          </a:xfrm>
          <a:prstGeom prst="rect">
            <a:avLst/>
          </a:prstGeom>
          <a:noFill/>
          <a:ln>
            <a:noFill/>
          </a:ln>
        </p:spPr>
        <p:txBody>
          <a:bodyPr lIns="90000" rIns="90000" tIns="45000" bIns="45000"/>
          <a:p>
            <a:pPr>
              <a:lnSpc>
                <a:spcPct val="100000"/>
              </a:lnSpc>
            </a:pPr>
            <a:r>
              <a:rPr b="0" lang="fr-FR" sz="1400" spc="-1" strike="noStrike">
                <a:solidFill>
                  <a:srgbClr val="000000"/>
                </a:solidFill>
                <a:uFill>
                  <a:solidFill>
                    <a:srgbClr val="ffffff"/>
                  </a:solidFill>
                </a:uFill>
                <a:latin typeface="Arial"/>
                <a:ea typeface="ヒラギノ角ゴ Pro W3"/>
              </a:rPr>
              <a:t>Dialogue « Options »              onglet « Codes »</a:t>
            </a:r>
            <a:r>
              <a:rPr b="0" lang="fr-FR" sz="18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7883640" y="6321600"/>
            <a:ext cx="896760" cy="176040"/>
          </a:xfrm>
          <a:prstGeom prst="rect">
            <a:avLst/>
          </a:prstGeom>
          <a:noFill/>
          <a:ln>
            <a:noFill/>
          </a:ln>
        </p:spPr>
        <p:style>
          <a:lnRef idx="0"/>
          <a:fillRef idx="0"/>
          <a:effectRef idx="0"/>
          <a:fontRef idx="minor"/>
        </p:style>
      </p:sp>
      <p:sp>
        <p:nvSpPr>
          <p:cNvPr id="514" name="CustomShape 2"/>
          <p:cNvSpPr/>
          <p:nvPr/>
        </p:nvSpPr>
        <p:spPr>
          <a:xfrm>
            <a:off x="378720" y="2151000"/>
            <a:ext cx="8538840" cy="41864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2000" spc="-1" strike="noStrike">
                <a:solidFill>
                  <a:srgbClr val="000000"/>
                </a:solidFill>
                <a:uFill>
                  <a:solidFill>
                    <a:srgbClr val="ffffff"/>
                  </a:solidFill>
                </a:uFill>
                <a:latin typeface="Arial"/>
                <a:ea typeface="ヒラギノ角ゴ Pro W3"/>
              </a:rPr>
              <a:t>Menu Configurer &gt; Configurer l’interface</a:t>
            </a:r>
            <a:r>
              <a:rPr b="0" lang="fr-FR" sz="2000" spc="-1" strike="noStrike">
                <a:solidFill>
                  <a:srgbClr val="000000"/>
                </a:solidFill>
                <a:uFill>
                  <a:solidFill>
                    <a:srgbClr val="ffffff"/>
                  </a:solidFill>
                </a:uFill>
                <a:latin typeface="Arial"/>
                <a:ea typeface="ヒラギノ角ゴ Pro W3"/>
              </a:rPr>
              <a:t> </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Affichage</a:t>
            </a:r>
            <a:r>
              <a:rPr b="0" lang="fr-FR" sz="2000" spc="-1" strike="noStrike">
                <a:solidFill>
                  <a:srgbClr val="000000"/>
                </a:solidFill>
                <a:uFill>
                  <a:solidFill>
                    <a:srgbClr val="ffffff"/>
                  </a:solidFill>
                </a:uFill>
                <a:latin typeface="Arial"/>
                <a:ea typeface="ヒラギノ角ゴ Pro W3"/>
              </a:rPr>
              <a:t> : afficher le gestionnaire de fichier, afficher le gestionnaire de projet, afficher les messages, plein écran</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Barres d’outils </a:t>
            </a:r>
            <a:r>
              <a:rPr b="0" lang="fr-FR" sz="2000" spc="-1" strike="noStrike">
                <a:solidFill>
                  <a:srgbClr val="000000"/>
                </a:solidFill>
                <a:uFill>
                  <a:solidFill>
                    <a:srgbClr val="ffffff"/>
                  </a:solidFill>
                </a:uFill>
                <a:latin typeface="Arial"/>
                <a:ea typeface="ヒラギノ角ゴ Pro W3"/>
              </a:rPr>
              <a:t>: afficher la barre d’outils de fichiers, afficher la barre d’édition, afficher le processus, afficher la barre d’options,…</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Sauvegarder/Lancer</a:t>
            </a:r>
            <a:r>
              <a:rPr b="0" lang="fr-FR" sz="2000" spc="-1" strike="noStrike">
                <a:solidFill>
                  <a:srgbClr val="000000"/>
                </a:solidFill>
                <a:uFill>
                  <a:solidFill>
                    <a:srgbClr val="ffffff"/>
                  </a:solidFill>
                </a:uFill>
                <a:latin typeface="Arial"/>
                <a:ea typeface="ヒラギノ角ゴ Pro W3"/>
              </a:rPr>
              <a:t> : sauvegarder le projet automatiquement, charger le projet par défaut au lancement, charger les données utilisateur au lancement.</a:t>
            </a:r>
            <a:endParaRPr b="0" lang="fr-FR" sz="20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Console </a:t>
            </a:r>
            <a:r>
              <a:rPr b="0" lang="fr-FR" sz="2000" spc="-1" strike="noStrike">
                <a:solidFill>
                  <a:srgbClr val="000000"/>
                </a:solidFill>
                <a:uFill>
                  <a:solidFill>
                    <a:srgbClr val="ffffff"/>
                  </a:solidFill>
                </a:uFill>
                <a:latin typeface="Arial"/>
                <a:ea typeface="ヒラギノ角ゴ Pro W3"/>
              </a:rPr>
              <a:t>: limiter la sortie de la console, limiter la verbosité</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p:txBody>
      </p:sp>
      <p:sp>
        <p:nvSpPr>
          <p:cNvPr id="515" name="CustomShape 3"/>
          <p:cNvSpPr/>
          <p:nvPr/>
        </p:nvSpPr>
        <p:spPr>
          <a:xfrm>
            <a:off x="300960" y="221400"/>
            <a:ext cx="8538840" cy="4978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Le DIALOGUE DE CONFIGURATION</a:t>
            </a:r>
            <a:endParaRPr b="0" lang="fr-FR" sz="2400" spc="-1" strike="noStrike">
              <a:solidFill>
                <a:srgbClr val="000000"/>
              </a:solidFill>
              <a:uFill>
                <a:solidFill>
                  <a:srgbClr val="ffffff"/>
                </a:solidFill>
              </a:uFill>
              <a:latin typeface="Arial"/>
            </a:endParaRPr>
          </a:p>
        </p:txBody>
      </p:sp>
      <p:sp>
        <p:nvSpPr>
          <p:cNvPr id="516" name="CustomShape 4"/>
          <p:cNvSpPr/>
          <p:nvPr/>
        </p:nvSpPr>
        <p:spPr>
          <a:xfrm>
            <a:off x="1584000" y="5184000"/>
            <a:ext cx="360" cy="343440"/>
          </a:xfrm>
          <a:prstGeom prst="rect">
            <a:avLst/>
          </a:prstGeom>
          <a:noFill/>
          <a:ln>
            <a:noFill/>
          </a:ln>
        </p:spPr>
        <p:style>
          <a:lnRef idx="0"/>
          <a:fillRef idx="0"/>
          <a:effectRef idx="0"/>
          <a:fontRef idx="minor"/>
        </p:style>
      </p:sp>
      <p:sp>
        <p:nvSpPr>
          <p:cNvPr id="517" name="CustomShape 5"/>
          <p:cNvSpPr/>
          <p:nvPr/>
        </p:nvSpPr>
        <p:spPr>
          <a:xfrm>
            <a:off x="1332000" y="6321600"/>
            <a:ext cx="6476760" cy="176040"/>
          </a:xfrm>
          <a:prstGeom prst="rect">
            <a:avLst/>
          </a:prstGeom>
          <a:noFill/>
          <a:ln>
            <a:noFill/>
          </a:ln>
        </p:spPr>
        <p:style>
          <a:lnRef idx="0"/>
          <a:fillRef idx="0"/>
          <a:effectRef idx="0"/>
          <a:fontRef idx="minor"/>
        </p:style>
      </p:sp>
      <p:sp>
        <p:nvSpPr>
          <p:cNvPr id="518" name="CustomShape 6"/>
          <p:cNvSpPr/>
          <p:nvPr/>
        </p:nvSpPr>
        <p:spPr>
          <a:xfrm>
            <a:off x="1501200" y="6356520"/>
            <a:ext cx="60188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19" name="CustomShape 7"/>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0107814E-BD0E-4126-B179-E85593EE0DCC}"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520" name="Image 9" descr=""/>
          <p:cNvPicPr/>
          <p:nvPr/>
        </p:nvPicPr>
        <p:blipFill>
          <a:blip r:embed="rId1"/>
          <a:stretch/>
        </p:blipFill>
        <p:spPr>
          <a:xfrm>
            <a:off x="300960" y="1056960"/>
            <a:ext cx="8538840" cy="1218960"/>
          </a:xfrm>
          <a:prstGeom prst="rect">
            <a:avLst/>
          </a:prstGeom>
          <a:ln>
            <a:noFill/>
          </a:ln>
        </p:spPr>
      </p:pic>
      <p:sp>
        <p:nvSpPr>
          <p:cNvPr id="521" name="Line 8"/>
          <p:cNvSpPr/>
          <p:nvPr/>
        </p:nvSpPr>
        <p:spPr>
          <a:xfrm flipV="1">
            <a:off x="5865840" y="1876320"/>
            <a:ext cx="2167920" cy="754560"/>
          </a:xfrm>
          <a:prstGeom prst="line">
            <a:avLst/>
          </a:prstGeom>
          <a:ln>
            <a:solidFill>
              <a:srgbClr val="ff0000"/>
            </a:solidFill>
            <a:tailEnd len="med" type="triangle" w="med"/>
          </a:ln>
        </p:spPr>
        <p:style>
          <a:lnRef idx="0"/>
          <a:fillRef idx="0"/>
          <a:effectRef idx="0"/>
          <a:fontRef idx="minor"/>
        </p:style>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1152000" y="6356520"/>
            <a:ext cx="60782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23" name="CustomShape 2"/>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C868123F-7383-4C12-A72A-2F2015C8ACFC}"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524" name="Image 3" descr=""/>
          <p:cNvPicPr/>
          <p:nvPr/>
        </p:nvPicPr>
        <p:blipFill>
          <a:blip r:embed="rId1"/>
          <a:stretch/>
        </p:blipFill>
        <p:spPr>
          <a:xfrm>
            <a:off x="1024560" y="1311120"/>
            <a:ext cx="7388640" cy="4206600"/>
          </a:xfrm>
          <a:prstGeom prst="rect">
            <a:avLst/>
          </a:prstGeom>
          <a:ln>
            <a:noFill/>
          </a:ln>
        </p:spPr>
      </p:pic>
      <p:sp>
        <p:nvSpPr>
          <p:cNvPr id="525" name="CustomShape 3"/>
          <p:cNvSpPr/>
          <p:nvPr/>
        </p:nvSpPr>
        <p:spPr>
          <a:xfrm>
            <a:off x="300960" y="401400"/>
            <a:ext cx="8538840" cy="6811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Le dialogue de configuration</a:t>
            </a:r>
            <a:endParaRPr b="0" lang="fr-FR" sz="2400" spc="-1" strike="noStrike">
              <a:solidFill>
                <a:srgbClr val="000000"/>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120960" y="1953000"/>
            <a:ext cx="8601840" cy="3777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166" name="CustomShape 2"/>
          <p:cNvSpPr/>
          <p:nvPr/>
        </p:nvSpPr>
        <p:spPr>
          <a:xfrm>
            <a:off x="7546680" y="5849280"/>
            <a:ext cx="896760" cy="176040"/>
          </a:xfrm>
          <a:prstGeom prst="rect">
            <a:avLst/>
          </a:prstGeom>
          <a:noFill/>
          <a:ln>
            <a:noFill/>
          </a:ln>
        </p:spPr>
        <p:style>
          <a:lnRef idx="0"/>
          <a:fillRef idx="0"/>
          <a:effectRef idx="0"/>
          <a:fontRef idx="minor"/>
        </p:style>
      </p:sp>
      <p:sp>
        <p:nvSpPr>
          <p:cNvPr id="167" name="CustomShape 3"/>
          <p:cNvSpPr/>
          <p:nvPr/>
        </p:nvSpPr>
        <p:spPr>
          <a:xfrm>
            <a:off x="107280" y="36000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 CONNEXION AU BUREAU</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168" name="CustomShape 4"/>
          <p:cNvSpPr/>
          <p:nvPr/>
        </p:nvSpPr>
        <p:spPr>
          <a:xfrm>
            <a:off x="576360" y="1449360"/>
            <a:ext cx="7988400" cy="4064760"/>
          </a:xfrm>
          <a:prstGeom prst="rect">
            <a:avLst/>
          </a:prstGeom>
          <a:noFill/>
          <a:ln>
            <a:noFill/>
          </a:ln>
        </p:spPr>
        <p:style>
          <a:lnRef idx="0"/>
          <a:fillRef idx="0"/>
          <a:effectRef idx="0"/>
          <a:fontRef idx="minor"/>
        </p:style>
      </p:sp>
      <p:pic>
        <p:nvPicPr>
          <p:cNvPr id="169" name="Image 199" descr=""/>
          <p:cNvPicPr/>
          <p:nvPr/>
        </p:nvPicPr>
        <p:blipFill>
          <a:blip r:embed="rId1"/>
          <a:srcRect l="0" t="-241" r="7168" b="0"/>
          <a:stretch/>
        </p:blipFill>
        <p:spPr>
          <a:xfrm>
            <a:off x="4649400" y="3605760"/>
            <a:ext cx="4355280" cy="2436840"/>
          </a:xfrm>
          <a:prstGeom prst="rect">
            <a:avLst/>
          </a:prstGeom>
          <a:ln>
            <a:noFill/>
          </a:ln>
        </p:spPr>
      </p:pic>
      <p:sp>
        <p:nvSpPr>
          <p:cNvPr id="170" name="CustomShape 5"/>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94473F74-0425-4118-9E30-2099694C0647}"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171" name="CustomShape 6"/>
          <p:cNvSpPr/>
          <p:nvPr/>
        </p:nvSpPr>
        <p:spPr>
          <a:xfrm>
            <a:off x="384480" y="1183680"/>
            <a:ext cx="8612640" cy="2831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Lancer l’ordinateur. </a:t>
            </a:r>
            <a:r>
              <a:rPr b="0" lang="fr-FR" sz="1800" spc="-1" strike="noStrike">
                <a:solidFill>
                  <a:srgbClr val="ff0000"/>
                </a:solidFill>
                <a:uFill>
                  <a:solidFill>
                    <a:srgbClr val="ffffff"/>
                  </a:solidFill>
                </a:uFill>
                <a:latin typeface="Calibri"/>
                <a:ea typeface="DejaVu Sans"/>
              </a:rPr>
              <a:t>Toujours</a:t>
            </a:r>
            <a:r>
              <a:rPr b="0" lang="fr-FR" sz="1800" spc="-1" strike="noStrike">
                <a:solidFill>
                  <a:srgbClr val="000000"/>
                </a:solidFill>
                <a:uFill>
                  <a:solidFill>
                    <a:srgbClr val="ffffff"/>
                  </a:solidFill>
                </a:uFill>
                <a:latin typeface="Calibri"/>
                <a:ea typeface="DejaVu Sans"/>
              </a:rPr>
              <a:t> insérer la clé USB3 dans son port.</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Pour certains matériels</a:t>
            </a:r>
            <a:r>
              <a:rPr b="0" lang="fr-FR" sz="1800" spc="-1" strike="noStrike">
                <a:solidFill>
                  <a:srgbClr val="ff0000"/>
                </a:solidFill>
                <a:uFill>
                  <a:solidFill>
                    <a:srgbClr val="ffffff"/>
                  </a:solidFill>
                </a:uFill>
                <a:latin typeface="Calibri"/>
                <a:ea typeface="DejaVu Sans"/>
              </a:rPr>
              <a:t>, il faut n’insérer la clé USB3 dédiée dans son port qu’au stade de l’écran de connexion</a:t>
            </a:r>
            <a:r>
              <a:rPr b="0" lang="fr-FR" sz="1800" spc="-1" strike="noStrike">
                <a:solidFill>
                  <a:srgbClr val="000000"/>
                </a:solidFill>
                <a:uFill>
                  <a:solidFill>
                    <a:srgbClr val="ffffff"/>
                  </a:solidFill>
                </a:uFill>
                <a:latin typeface="Calibri"/>
                <a:ea typeface="DejaVu Sans"/>
              </a:rPr>
              <a:t>, quand le mot de passe est demandé. Une insertion avant ce stade peut causer des problèmes de démarrage.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N’utiliser que la clé formatée EXFAT et compatible avec les PC Windows, fournie par la DSI.</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L’écran de connexion propose 9 comptes intitulés section_1, …, section_9 qui peuvent servir aux différentes sections.</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D’autres comptes utilisateurs peuvent être créés par l’API.</a:t>
            </a:r>
            <a:endParaRPr b="0" lang="fr-FR" sz="1800" spc="-1" strike="noStrike">
              <a:solidFill>
                <a:srgbClr val="000000"/>
              </a:solidFill>
              <a:uFill>
                <a:solidFill>
                  <a:srgbClr val="ffffff"/>
                </a:solidFill>
              </a:uFill>
              <a:latin typeface="Arial"/>
            </a:endParaRPr>
          </a:p>
        </p:txBody>
      </p:sp>
      <p:sp>
        <p:nvSpPr>
          <p:cNvPr id="172" name="CustomShape 7"/>
          <p:cNvSpPr/>
          <p:nvPr/>
        </p:nvSpPr>
        <p:spPr>
          <a:xfrm>
            <a:off x="5839920" y="6026760"/>
            <a:ext cx="2482920" cy="637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Apparence du bureau</a:t>
            </a:r>
            <a:endParaRPr b="0" lang="fr-FR" sz="1800" spc="-1" strike="noStrike">
              <a:solidFill>
                <a:srgbClr val="000000"/>
              </a:solidFill>
              <a:uFill>
                <a:solidFill>
                  <a:srgbClr val="ffffff"/>
                </a:solidFill>
              </a:uFill>
              <a:latin typeface="Arial"/>
            </a:endParaRPr>
          </a:p>
        </p:txBody>
      </p:sp>
      <p:pic>
        <p:nvPicPr>
          <p:cNvPr id="173" name="Image 5" descr=""/>
          <p:cNvPicPr/>
          <p:nvPr/>
        </p:nvPicPr>
        <p:blipFill>
          <a:blip r:embed="rId2"/>
          <a:srcRect l="27847" t="11665" r="6891" b="20029"/>
          <a:stretch/>
        </p:blipFill>
        <p:spPr>
          <a:xfrm>
            <a:off x="478800" y="3611880"/>
            <a:ext cx="4072680" cy="2397240"/>
          </a:xfrm>
          <a:prstGeom prst="rect">
            <a:avLst/>
          </a:prstGeom>
          <a:ln>
            <a:noFill/>
          </a:ln>
        </p:spPr>
      </p:pic>
      <p:sp>
        <p:nvSpPr>
          <p:cNvPr id="174" name="CustomShape 8"/>
          <p:cNvSpPr/>
          <p:nvPr/>
        </p:nvSpPr>
        <p:spPr>
          <a:xfrm>
            <a:off x="478800" y="6050520"/>
            <a:ext cx="3826800" cy="637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Apparence de l’écran de connexion</a:t>
            </a:r>
            <a:endParaRPr b="0" lang="fr-FR" sz="1800" spc="-1" strike="noStrike">
              <a:solidFill>
                <a:srgbClr val="000000"/>
              </a:solidFill>
              <a:uFill>
                <a:solidFill>
                  <a:srgbClr val="ffffff"/>
                </a:solidFill>
              </a:uFill>
              <a:latin typeface="Arial"/>
            </a:endParaRPr>
          </a:p>
        </p:txBody>
      </p:sp>
      <p:sp>
        <p:nvSpPr>
          <p:cNvPr id="175" name="CustomShape 9"/>
          <p:cNvSpPr/>
          <p:nvPr/>
        </p:nvSpPr>
        <p:spPr>
          <a:xfrm>
            <a:off x="2235600" y="6624000"/>
            <a:ext cx="5215680" cy="255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1728000" y="6336000"/>
            <a:ext cx="52552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27" name="CustomShape 2"/>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01F907EF-DFA6-4489-912A-4B57B16268C3}"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528" name="CustomShape 3"/>
          <p:cNvSpPr/>
          <p:nvPr/>
        </p:nvSpPr>
        <p:spPr>
          <a:xfrm>
            <a:off x="314640" y="196560"/>
            <a:ext cx="8538840" cy="450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DejaVu Sans"/>
              </a:rPr>
              <a:t>Le dialogue de configuration</a:t>
            </a:r>
            <a:endParaRPr b="0" lang="fr-FR" sz="2400" spc="-1" strike="noStrike">
              <a:solidFill>
                <a:srgbClr val="000000"/>
              </a:solidFill>
              <a:uFill>
                <a:solidFill>
                  <a:srgbClr val="ffffff"/>
                </a:solidFill>
              </a:uFill>
              <a:latin typeface="Arial"/>
            </a:endParaRPr>
          </a:p>
        </p:txBody>
      </p:sp>
      <p:sp>
        <p:nvSpPr>
          <p:cNvPr id="529" name="CustomShape 4"/>
          <p:cNvSpPr/>
          <p:nvPr/>
        </p:nvSpPr>
        <p:spPr>
          <a:xfrm>
            <a:off x="398520" y="1112040"/>
            <a:ext cx="8538840" cy="491832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600" spc="-1" strike="noStrike">
                <a:solidFill>
                  <a:srgbClr val="000000"/>
                </a:solidFill>
                <a:uFill>
                  <a:solidFill>
                    <a:srgbClr val="ffffff"/>
                  </a:solidFill>
                </a:uFill>
                <a:latin typeface="Calibri"/>
                <a:ea typeface="DejaVu Sans"/>
              </a:rPr>
              <a:t>Les options de configuration d’affichage </a:t>
            </a:r>
            <a:r>
              <a:rPr b="0" lang="fr-FR" sz="1600" spc="-1" strike="noStrike">
                <a:solidFill>
                  <a:srgbClr val="000000"/>
                </a:solidFill>
                <a:uFill>
                  <a:solidFill>
                    <a:srgbClr val="ffffff"/>
                  </a:solidFill>
                </a:uFill>
                <a:latin typeface="Calibri"/>
                <a:ea typeface="DejaVu Sans"/>
              </a:rPr>
              <a:t>permettent de simplifier l’interface graphique ou au contraire d’activer certaines fonctionnalités. </a:t>
            </a:r>
            <a:r>
              <a:rPr b="1" lang="fr-FR" sz="1600" spc="-1" strike="noStrike">
                <a:solidFill>
                  <a:srgbClr val="000000"/>
                </a:solidFill>
                <a:uFill>
                  <a:solidFill>
                    <a:srgbClr val="ffffff"/>
                  </a:solidFill>
                </a:uFill>
                <a:latin typeface="Calibri"/>
                <a:ea typeface="DejaVu Sans"/>
              </a:rPr>
              <a:t>Les options de barre d’outils </a:t>
            </a:r>
            <a:r>
              <a:rPr b="0" lang="fr-FR" sz="1600" spc="-1" strike="noStrike">
                <a:solidFill>
                  <a:srgbClr val="000000"/>
                </a:solidFill>
                <a:uFill>
                  <a:solidFill>
                    <a:srgbClr val="ffffff"/>
                  </a:solidFill>
                </a:uFill>
                <a:latin typeface="Calibri"/>
                <a:ea typeface="DejaVu Sans"/>
              </a:rPr>
              <a:t>permettent d’enlever ou de rajouter des icônes.</a:t>
            </a:r>
            <a:endParaRPr b="0" lang="fr-FR" sz="1600" spc="-1" strike="noStrike">
              <a:solidFill>
                <a:srgbClr val="000000"/>
              </a:solidFill>
              <a:uFill>
                <a:solidFill>
                  <a:srgbClr val="ffffff"/>
                </a:solidFill>
              </a:uFill>
              <a:latin typeface="Arial"/>
            </a:endParaRPr>
          </a:p>
          <a:p>
            <a:pPr algn="just">
              <a:lnSpc>
                <a:spcPct val="100000"/>
              </a:lnSpc>
            </a:pPr>
            <a:endParaRPr b="0" lang="fr-FR" sz="1600" spc="-1" strike="noStrike">
              <a:solidFill>
                <a:srgbClr val="000000"/>
              </a:solidFill>
              <a:uFill>
                <a:solidFill>
                  <a:srgbClr val="ffffff"/>
                </a:solidFill>
              </a:uFill>
              <a:latin typeface="Arial"/>
            </a:endParaRPr>
          </a:p>
          <a:p>
            <a:pPr algn="just">
              <a:lnSpc>
                <a:spcPct val="100000"/>
              </a:lnSpc>
            </a:pPr>
            <a:r>
              <a:rPr b="1" lang="fr-FR" sz="1600" spc="-1" strike="noStrike">
                <a:solidFill>
                  <a:srgbClr val="000000"/>
                </a:solidFill>
                <a:uFill>
                  <a:solidFill>
                    <a:srgbClr val="ffffff"/>
                  </a:solidFill>
                </a:uFill>
                <a:latin typeface="Calibri"/>
                <a:ea typeface="DejaVu Sans"/>
              </a:rPr>
              <a:t>Les options Sauvegarder/Lancer</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00"/>
                </a:solidFill>
                <a:uFill>
                  <a:solidFill>
                    <a:srgbClr val="ffffff"/>
                  </a:solidFill>
                </a:uFill>
                <a:latin typeface="Calibri"/>
                <a:ea typeface="DejaVu Sans"/>
              </a:rPr>
              <a:t>Par défaut, le projet défaut.alt est automatiquement sauvegardé et actualisé. La case d’option correspondante ne devrait être décochée qu’en cas de problème sur cette fonctionnalité.</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00"/>
                </a:solidFill>
                <a:uFill>
                  <a:solidFill>
                    <a:srgbClr val="ffffff"/>
                  </a:solidFill>
                </a:uFill>
                <a:latin typeface="Calibri"/>
                <a:ea typeface="DejaVu Sans"/>
              </a:rPr>
              <a:t>Par défaut, le projet défaut.alt n’est pas chargé au lancement. Ce chargement peut être activé en cochant la case d’option correspondante.</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00"/>
                </a:solidFill>
                <a:uFill>
                  <a:solidFill>
                    <a:srgbClr val="ffffff"/>
                  </a:solidFill>
                </a:uFill>
                <a:latin typeface="Calibri"/>
                <a:ea typeface="DejaVu Sans"/>
              </a:rPr>
              <a:t>Le chargement des données utilisateur au lancement permet d’importer le disque optique sans autre action (voir </a:t>
            </a:r>
            <a:r>
              <a:rPr b="0" lang="fr-FR" sz="1600" spc="-1" strike="noStrike" u="sng">
                <a:solidFill>
                  <a:srgbClr val="0000ff"/>
                </a:solidFill>
                <a:uFill>
                  <a:solidFill>
                    <a:srgbClr val="ffffff"/>
                  </a:solidFill>
                </a:uFill>
                <a:latin typeface="Calibri"/>
                <a:ea typeface="DejaVu Sans"/>
                <a:hlinkClick r:id="rId1"/>
              </a:rPr>
              <a:t>diapo Importer...</a:t>
            </a:r>
            <a:r>
              <a:rPr b="0" lang="fr-FR" sz="1600" spc="-1" strike="noStrike">
                <a:solidFill>
                  <a:srgbClr val="000000"/>
                </a:solidFill>
                <a:uFill>
                  <a:solidFill>
                    <a:srgbClr val="ffffff"/>
                  </a:solidFill>
                </a:uFill>
                <a:latin typeface="Calibri"/>
                <a:ea typeface="DejaVu Sans"/>
              </a:rPr>
              <a:t>). En l’absence de disque optique, l’ensemble des données de paye de l’arborescence à gauche de l’interface est importé dans l’onglet.</a:t>
            </a:r>
            <a:endParaRPr b="0" lang="fr-FR" sz="1600" spc="-1" strike="noStrike">
              <a:solidFill>
                <a:srgbClr val="000000"/>
              </a:solidFill>
              <a:uFill>
                <a:solidFill>
                  <a:srgbClr val="ffffff"/>
                </a:solidFill>
              </a:uFill>
              <a:latin typeface="Arial"/>
            </a:endParaRPr>
          </a:p>
          <a:p>
            <a:pPr algn="just">
              <a:lnSpc>
                <a:spcPct val="100000"/>
              </a:lnSpc>
            </a:pPr>
            <a:endParaRPr b="0" lang="fr-FR" sz="1600" spc="-1" strike="noStrike">
              <a:solidFill>
                <a:srgbClr val="000000"/>
              </a:solidFill>
              <a:uFill>
                <a:solidFill>
                  <a:srgbClr val="ffffff"/>
                </a:solidFill>
              </a:uFill>
              <a:latin typeface="Arial"/>
            </a:endParaRPr>
          </a:p>
          <a:p>
            <a:pPr algn="just">
              <a:lnSpc>
                <a:spcPct val="100000"/>
              </a:lnSpc>
            </a:pPr>
            <a:r>
              <a:rPr b="1" lang="fr-FR" sz="1600" spc="-1" strike="noStrike">
                <a:solidFill>
                  <a:srgbClr val="000000"/>
                </a:solidFill>
                <a:uFill>
                  <a:solidFill>
                    <a:srgbClr val="ffffff"/>
                  </a:solidFill>
                </a:uFill>
                <a:latin typeface="Calibri"/>
                <a:ea typeface="DejaVu Sans"/>
              </a:rPr>
              <a:t>Les options de Console </a:t>
            </a:r>
            <a:endParaRPr b="0" lang="fr-FR" sz="1600" spc="-1" strike="noStrike">
              <a:solidFill>
                <a:srgbClr val="000000"/>
              </a:solidFill>
              <a:uFill>
                <a:solidFill>
                  <a:srgbClr val="ffffff"/>
                </a:solidFill>
              </a:uFill>
              <a:latin typeface="Arial"/>
            </a:endParaRPr>
          </a:p>
          <a:p>
            <a:pPr algn="just">
              <a:lnSpc>
                <a:spcPct val="100000"/>
              </a:lnSpc>
            </a:pPr>
            <a:r>
              <a:rPr b="0" lang="fr-FR" sz="1600" spc="-1" strike="noStrike">
                <a:solidFill>
                  <a:srgbClr val="000000"/>
                </a:solidFill>
                <a:uFill>
                  <a:solidFill>
                    <a:srgbClr val="ffffff"/>
                  </a:solidFill>
                </a:uFill>
                <a:latin typeface="Calibri"/>
                <a:ea typeface="DejaVu Sans"/>
              </a:rPr>
              <a:t>Ces options permettent de réguler la quantité des messages d’avertissement (</a:t>
            </a:r>
            <a:r>
              <a:rPr b="0" i="1" lang="fr-FR" sz="1600" spc="-1" strike="noStrike">
                <a:solidFill>
                  <a:srgbClr val="000000"/>
                </a:solidFill>
                <a:uFill>
                  <a:solidFill>
                    <a:srgbClr val="ffffff"/>
                  </a:solidFill>
                </a:uFill>
                <a:latin typeface="Calibri"/>
                <a:ea typeface="DejaVu Sans"/>
              </a:rPr>
              <a:t>la verbosité</a:t>
            </a:r>
            <a:r>
              <a:rPr b="0" lang="fr-FR" sz="1600" spc="-1" strike="noStrike">
                <a:solidFill>
                  <a:srgbClr val="000000"/>
                </a:solidFill>
                <a:uFill>
                  <a:solidFill>
                    <a:srgbClr val="ffffff"/>
                  </a:solidFill>
                </a:uFill>
                <a:latin typeface="Calibri"/>
                <a:ea typeface="DejaVu Sans"/>
              </a:rPr>
              <a:t>) de l’onglet Console. Par défaut, la verbosité est limitée. En cas de problèmes de fiabilité comme ceux examinés plus loin il est conseillé de relancer en décochant la case </a:t>
            </a:r>
            <a:r>
              <a:rPr b="0" i="1" lang="fr-FR" sz="1600" spc="-1" strike="noStrike">
                <a:solidFill>
                  <a:srgbClr val="000000"/>
                </a:solidFill>
                <a:uFill>
                  <a:solidFill>
                    <a:srgbClr val="ffffff"/>
                  </a:solidFill>
                </a:uFill>
                <a:latin typeface="Calibri"/>
                <a:ea typeface="DejaVu Sans"/>
              </a:rPr>
              <a:t>Limiter la verbosité</a:t>
            </a:r>
            <a:r>
              <a:rPr b="0" lang="fr-FR" sz="1600" spc="-1" strike="noStrike">
                <a:solidFill>
                  <a:srgbClr val="000000"/>
                </a:solidFill>
                <a:uFill>
                  <a:solidFill>
                    <a:srgbClr val="ffffff"/>
                  </a:solidFill>
                </a:uFill>
                <a:latin typeface="Calibri"/>
                <a:ea typeface="DejaVu Sans"/>
              </a:rPr>
              <a:t>.</a:t>
            </a:r>
            <a:endParaRPr b="0" lang="fr-FR" sz="1600" spc="-1" strike="noStrike">
              <a:solidFill>
                <a:srgbClr val="000000"/>
              </a:solidFill>
              <a:uFill>
                <a:solidFill>
                  <a:srgbClr val="ffffff"/>
                </a:solidFill>
              </a:uFill>
              <a:latin typeface="Arial"/>
            </a:endParaRPr>
          </a:p>
          <a:p>
            <a:pPr algn="just">
              <a:lnSpc>
                <a:spcPct val="100000"/>
              </a:lnSpc>
            </a:pPr>
            <a:endParaRPr b="0" lang="fr-FR" sz="1600" spc="-1" strike="noStrike">
              <a:solidFill>
                <a:srgbClr val="000000"/>
              </a:solidFill>
              <a:uFill>
                <a:solidFill>
                  <a:srgbClr val="ffffff"/>
                </a:solidFill>
              </a:uFill>
              <a:latin typeface="Arial"/>
            </a:endParaRPr>
          </a:p>
          <a:p>
            <a:pPr algn="just">
              <a:lnSpc>
                <a:spcPct val="100000"/>
              </a:lnSpc>
            </a:pPr>
            <a:endParaRPr b="0" lang="fr-FR" sz="1600" spc="-1" strike="noStrike">
              <a:solidFill>
                <a:srgbClr val="000000"/>
              </a:solidFill>
              <a:uFill>
                <a:solidFill>
                  <a:srgbClr val="ffffff"/>
                </a:solidFill>
              </a:uFill>
              <a:latin typeface="Arial"/>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1980EA88-EEA4-4EF7-992B-8C4DF05DE2EA}"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531" name="CustomShape 2"/>
          <p:cNvSpPr/>
          <p:nvPr/>
        </p:nvSpPr>
        <p:spPr>
          <a:xfrm>
            <a:off x="126360" y="2570760"/>
            <a:ext cx="8889840" cy="1387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 PRODUCTION ET LE CONTRÔLE </a:t>
            </a:r>
            <a:endParaRPr b="0" lang="fr-FR" sz="24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DES BASES DE DONNéES</a:t>
            </a:r>
            <a:endParaRPr b="0" lang="fr-FR" sz="2400" spc="-1" strike="noStrike">
              <a:solidFill>
                <a:srgbClr val="000000"/>
              </a:solidFill>
              <a:uFill>
                <a:solidFill>
                  <a:srgbClr val="ffffff"/>
                </a:solidFill>
              </a:uFill>
              <a:latin typeface="Arial"/>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70560" y="1845000"/>
            <a:ext cx="8912160" cy="3093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533" name="CustomShape 2"/>
          <p:cNvSpPr/>
          <p:nvPr/>
        </p:nvSpPr>
        <p:spPr>
          <a:xfrm>
            <a:off x="1332000" y="6321600"/>
            <a:ext cx="6476760" cy="176040"/>
          </a:xfrm>
          <a:prstGeom prst="rect">
            <a:avLst/>
          </a:prstGeom>
          <a:noFill/>
          <a:ln>
            <a:noFill/>
          </a:ln>
        </p:spPr>
        <p:style>
          <a:lnRef idx="0"/>
          <a:fillRef idx="0"/>
          <a:effectRef idx="0"/>
          <a:fontRef idx="minor"/>
        </p:style>
      </p:sp>
      <p:sp>
        <p:nvSpPr>
          <p:cNvPr id="534" name="CustomShape 3"/>
          <p:cNvSpPr/>
          <p:nvPr/>
        </p:nvSpPr>
        <p:spPr>
          <a:xfrm>
            <a:off x="7883640" y="6321600"/>
            <a:ext cx="896760" cy="176040"/>
          </a:xfrm>
          <a:prstGeom prst="rect">
            <a:avLst/>
          </a:prstGeom>
          <a:noFill/>
          <a:ln>
            <a:noFill/>
          </a:ln>
        </p:spPr>
        <p:style>
          <a:lnRef idx="0"/>
          <a:fillRef idx="0"/>
          <a:effectRef idx="0"/>
          <a:fontRef idx="minor"/>
        </p:style>
      </p:sp>
      <p:sp>
        <p:nvSpPr>
          <p:cNvPr id="535" name="CustomShape 4"/>
          <p:cNvSpPr/>
          <p:nvPr/>
        </p:nvSpPr>
        <p:spPr>
          <a:xfrm>
            <a:off x="70200" y="351720"/>
            <a:ext cx="9088920" cy="5734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Produire la base de données CSV</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536" name="CustomShape 5"/>
          <p:cNvSpPr/>
          <p:nvPr/>
        </p:nvSpPr>
        <p:spPr>
          <a:xfrm>
            <a:off x="179640" y="1845000"/>
            <a:ext cx="4256640" cy="3198960"/>
          </a:xfrm>
          <a:prstGeom prst="rect">
            <a:avLst/>
          </a:prstGeom>
          <a:noFill/>
          <a:ln>
            <a:noFill/>
          </a:ln>
        </p:spPr>
        <p:style>
          <a:lnRef idx="0"/>
          <a:fillRef idx="0"/>
          <a:effectRef idx="0"/>
          <a:fontRef idx="minor"/>
        </p:style>
        <p:txBody>
          <a:bodyPr lIns="0" rIns="0" tIns="0" bIns="0"/>
          <a:p>
            <a:pPr>
              <a:lnSpc>
                <a:spcPct val="100000"/>
              </a:lnSpc>
            </a:pPr>
            <a:r>
              <a:rPr b="0" lang="fr-FR" sz="2000" spc="-1" strike="noStrike">
                <a:solidFill>
                  <a:srgbClr val="0000cc"/>
                </a:solidFill>
                <a:uFill>
                  <a:solidFill>
                    <a:srgbClr val="ffffff"/>
                  </a:solidFill>
                </a:uFill>
                <a:latin typeface="Arial"/>
                <a:ea typeface="ヒラギノ角ゴ Pro W3"/>
              </a:rPr>
              <a:t>Cliquer sur l’icône « CSV » de la barre d’outils afin de produire la base de données.csv. </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44546a"/>
                </a:solidFill>
                <a:uFill>
                  <a:solidFill>
                    <a:srgbClr val="ffffff"/>
                  </a:solidFill>
                </a:uFill>
                <a:latin typeface="Arial"/>
                <a:ea typeface="ヒラギノ角ゴ Pro W3"/>
              </a:rPr>
              <a:t>Une barre de progression s’affiche. Lorsque la barre se stabilise à 100%, la mention « Terminé » dans le dialogue indique la fin du traitement</a:t>
            </a:r>
            <a:r>
              <a:rPr b="0" lang="fr-FR" sz="2000" spc="-1" strike="noStrike">
                <a:solidFill>
                  <a:srgbClr val="0000cc"/>
                </a:solidFill>
                <a:uFill>
                  <a:solidFill>
                    <a:srgbClr val="ffffff"/>
                  </a:solidFill>
                </a:uFill>
                <a:latin typeface="Times New Roman"/>
                <a:ea typeface="ヒラギノ角ゴ Pro W3"/>
              </a:rPr>
              <a:t>.</a:t>
            </a:r>
            <a:endParaRPr b="0" lang="fr-FR" sz="2000" spc="-1" strike="noStrike">
              <a:solidFill>
                <a:srgbClr val="000000"/>
              </a:solidFill>
              <a:uFill>
                <a:solidFill>
                  <a:srgbClr val="ffffff"/>
                </a:solidFill>
              </a:uFill>
              <a:latin typeface="Arial"/>
            </a:endParaRPr>
          </a:p>
        </p:txBody>
      </p:sp>
      <p:sp>
        <p:nvSpPr>
          <p:cNvPr id="537" name="Line 6"/>
          <p:cNvSpPr/>
          <p:nvPr/>
        </p:nvSpPr>
        <p:spPr>
          <a:xfrm flipV="1">
            <a:off x="4234680" y="1798560"/>
            <a:ext cx="3168000" cy="980640"/>
          </a:xfrm>
          <a:prstGeom prst="line">
            <a:avLst/>
          </a:prstGeom>
          <a:ln>
            <a:solidFill>
              <a:srgbClr val="ff0000"/>
            </a:solidFill>
            <a:tailEnd len="med" type="triangle" w="med"/>
          </a:ln>
        </p:spPr>
        <p:style>
          <a:lnRef idx="0"/>
          <a:fillRef idx="0"/>
          <a:effectRef idx="0"/>
          <a:fontRef idx="minor"/>
        </p:style>
      </p:sp>
      <p:pic>
        <p:nvPicPr>
          <p:cNvPr id="538" name="Image 1" descr=""/>
          <p:cNvPicPr/>
          <p:nvPr/>
        </p:nvPicPr>
        <p:blipFill>
          <a:blip r:embed="rId1"/>
          <a:srcRect l="0" t="0" r="41777" b="91625"/>
          <a:stretch/>
        </p:blipFill>
        <p:spPr>
          <a:xfrm>
            <a:off x="3800880" y="1260720"/>
            <a:ext cx="5312520" cy="475560"/>
          </a:xfrm>
          <a:prstGeom prst="rect">
            <a:avLst/>
          </a:prstGeom>
          <a:ln>
            <a:noFill/>
          </a:ln>
        </p:spPr>
      </p:pic>
      <p:sp>
        <p:nvSpPr>
          <p:cNvPr id="539" name="CustomShape 7"/>
          <p:cNvSpPr/>
          <p:nvPr/>
        </p:nvSpPr>
        <p:spPr>
          <a:xfrm>
            <a:off x="7486560" y="1320120"/>
            <a:ext cx="322200" cy="477000"/>
          </a:xfrm>
          <a:prstGeom prst="ellipse">
            <a:avLst/>
          </a:prstGeom>
          <a:noFill/>
          <a:ln w="19080">
            <a:solidFill>
              <a:srgbClr val="ff0066"/>
            </a:solidFill>
            <a:round/>
          </a:ln>
        </p:spPr>
        <p:style>
          <a:lnRef idx="0"/>
          <a:fillRef idx="0"/>
          <a:effectRef idx="0"/>
          <a:fontRef idx="minor"/>
        </p:style>
      </p:sp>
      <p:pic>
        <p:nvPicPr>
          <p:cNvPr id="540" name="Picture 2" descr=""/>
          <p:cNvPicPr/>
          <p:nvPr/>
        </p:nvPicPr>
        <p:blipFill>
          <a:blip r:embed="rId2"/>
          <a:stretch/>
        </p:blipFill>
        <p:spPr>
          <a:xfrm>
            <a:off x="3564000" y="2506680"/>
            <a:ext cx="597240" cy="1044720"/>
          </a:xfrm>
          <a:prstGeom prst="rect">
            <a:avLst/>
          </a:prstGeom>
          <a:ln>
            <a:noFill/>
          </a:ln>
        </p:spPr>
      </p:pic>
      <p:sp>
        <p:nvSpPr>
          <p:cNvPr id="541" name="CustomShape 8"/>
          <p:cNvSpPr/>
          <p:nvPr/>
        </p:nvSpPr>
        <p:spPr>
          <a:xfrm>
            <a:off x="1803600" y="6356520"/>
            <a:ext cx="49064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42" name="CustomShape 9"/>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4F568C3B-8BBA-4DF1-9B6A-FED23434E118}"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120960" y="1953000"/>
            <a:ext cx="8601840" cy="3777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544" name="CustomShape 2"/>
          <p:cNvSpPr/>
          <p:nvPr/>
        </p:nvSpPr>
        <p:spPr>
          <a:xfrm>
            <a:off x="7883640" y="6321600"/>
            <a:ext cx="896760" cy="176040"/>
          </a:xfrm>
          <a:prstGeom prst="rect">
            <a:avLst/>
          </a:prstGeom>
          <a:noFill/>
          <a:ln>
            <a:noFill/>
          </a:ln>
        </p:spPr>
        <p:style>
          <a:lnRef idx="0"/>
          <a:fillRef idx="0"/>
          <a:effectRef idx="0"/>
          <a:fontRef idx="minor"/>
        </p:style>
      </p:sp>
      <p:sp>
        <p:nvSpPr>
          <p:cNvPr id="545" name="CustomShape 3"/>
          <p:cNvSpPr/>
          <p:nvPr/>
        </p:nvSpPr>
        <p:spPr>
          <a:xfrm>
            <a:off x="199080" y="36000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ACCéDER AUX BASES de données CSV</a:t>
            </a:r>
            <a:endParaRPr b="0" lang="fr-FR" sz="2400" spc="-1" strike="noStrike">
              <a:solidFill>
                <a:srgbClr val="000000"/>
              </a:solidFill>
              <a:uFill>
                <a:solidFill>
                  <a:srgbClr val="ffffff"/>
                </a:solidFill>
              </a:uFill>
              <a:latin typeface="Arial"/>
            </a:endParaRPr>
          </a:p>
        </p:txBody>
      </p:sp>
      <p:sp>
        <p:nvSpPr>
          <p:cNvPr id="546" name="CustomShape 4"/>
          <p:cNvSpPr/>
          <p:nvPr/>
        </p:nvSpPr>
        <p:spPr>
          <a:xfrm>
            <a:off x="199080" y="1269000"/>
            <a:ext cx="8861760" cy="136548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uFill>
                  <a:solidFill>
                    <a:srgbClr val="ffffff"/>
                  </a:solidFill>
                </a:uFill>
                <a:latin typeface="Times New Roman"/>
                <a:ea typeface="ヒラギノ角ゴ Pro W3"/>
              </a:rPr>
              <a:t>Deux bases CSV :</a:t>
            </a:r>
            <a:endParaRPr b="0" lang="fr-FR" sz="2400" spc="-1" strike="noStrike">
              <a:solidFill>
                <a:srgbClr val="000000"/>
              </a:solidFill>
              <a:uFill>
                <a:solidFill>
                  <a:srgbClr val="ffffff"/>
                </a:solidFill>
              </a:uFill>
              <a:latin typeface="Arial"/>
            </a:endParaRPr>
          </a:p>
          <a:p>
            <a:pPr marL="343080" indent="-340560">
              <a:lnSpc>
                <a:spcPct val="100000"/>
              </a:lnSpc>
              <a:buClr>
                <a:srgbClr val="000000"/>
              </a:buClr>
              <a:buFont typeface="StarSymbol"/>
              <a:buChar char="-"/>
            </a:pPr>
            <a:r>
              <a:rPr b="0" lang="fr-FR" sz="2400" spc="-1" strike="noStrike">
                <a:solidFill>
                  <a:srgbClr val="000000"/>
                </a:solidFill>
                <a:uFill>
                  <a:solidFill>
                    <a:srgbClr val="ffffff"/>
                  </a:solidFill>
                </a:uFill>
                <a:latin typeface="Times New Roman"/>
                <a:ea typeface="ヒラギノ角ゴ Pro W3"/>
              </a:rPr>
              <a:t>l’ensemble des bulletins de paye (fichier léger) </a:t>
            </a:r>
            <a:endParaRPr b="0" lang="fr-FR" sz="2400" spc="-1" strike="noStrike">
              <a:solidFill>
                <a:srgbClr val="000000"/>
              </a:solidFill>
              <a:uFill>
                <a:solidFill>
                  <a:srgbClr val="ffffff"/>
                </a:solidFill>
              </a:uFill>
              <a:latin typeface="Arial"/>
            </a:endParaRPr>
          </a:p>
          <a:p>
            <a:pPr marL="343080" indent="-340560">
              <a:lnSpc>
                <a:spcPct val="100000"/>
              </a:lnSpc>
              <a:buClr>
                <a:srgbClr val="000000"/>
              </a:buClr>
              <a:buFont typeface="StarSymbol"/>
              <a:buChar char="-"/>
            </a:pPr>
            <a:r>
              <a:rPr b="0" lang="fr-FR" sz="2400" spc="-1" strike="noStrike">
                <a:solidFill>
                  <a:srgbClr val="000000"/>
                </a:solidFill>
                <a:uFill>
                  <a:solidFill>
                    <a:srgbClr val="ffffff"/>
                  </a:solidFill>
                </a:uFill>
                <a:latin typeface="Times New Roman"/>
                <a:ea typeface="ヒラギノ角ゴ Pro W3"/>
              </a:rPr>
              <a:t>l’ensemble des lignes de paye fusionnées aux bulletins de paye</a:t>
            </a:r>
            <a:endParaRPr b="0" lang="fr-FR" sz="2400" spc="-1" strike="noStrike">
              <a:solidFill>
                <a:srgbClr val="000000"/>
              </a:solidFill>
              <a:uFill>
                <a:solidFill>
                  <a:srgbClr val="ffffff"/>
                </a:solidFill>
              </a:uFill>
              <a:latin typeface="Arial"/>
            </a:endParaRPr>
          </a:p>
        </p:txBody>
      </p:sp>
      <p:pic>
        <p:nvPicPr>
          <p:cNvPr id="547" name="Image 1" descr=""/>
          <p:cNvPicPr/>
          <p:nvPr/>
        </p:nvPicPr>
        <p:blipFill>
          <a:blip r:embed="rId1"/>
          <a:srcRect l="-95" t="47" r="29905" b="85897"/>
          <a:stretch/>
        </p:blipFill>
        <p:spPr>
          <a:xfrm>
            <a:off x="521280" y="2940480"/>
            <a:ext cx="6964200" cy="869400"/>
          </a:xfrm>
          <a:prstGeom prst="rect">
            <a:avLst/>
          </a:prstGeom>
          <a:ln>
            <a:noFill/>
          </a:ln>
        </p:spPr>
      </p:pic>
      <p:sp>
        <p:nvSpPr>
          <p:cNvPr id="548" name="CustomShape 5"/>
          <p:cNvSpPr/>
          <p:nvPr/>
        </p:nvSpPr>
        <p:spPr>
          <a:xfrm rot="21518400">
            <a:off x="5114880" y="3031200"/>
            <a:ext cx="528480" cy="354240"/>
          </a:xfrm>
          <a:prstGeom prst="ellipse">
            <a:avLst/>
          </a:prstGeom>
          <a:noFill/>
          <a:ln w="29160">
            <a:solidFill>
              <a:srgbClr val="ff0066"/>
            </a:solidFill>
            <a:round/>
          </a:ln>
        </p:spPr>
        <p:style>
          <a:lnRef idx="0"/>
          <a:fillRef idx="0"/>
          <a:effectRef idx="0"/>
          <a:fontRef idx="minor"/>
        </p:style>
      </p:sp>
      <p:sp>
        <p:nvSpPr>
          <p:cNvPr id="549" name="CustomShape 6"/>
          <p:cNvSpPr/>
          <p:nvPr/>
        </p:nvSpPr>
        <p:spPr>
          <a:xfrm>
            <a:off x="3938760" y="3837600"/>
            <a:ext cx="2517840" cy="3441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ea typeface="DejaVu Sans"/>
              </a:rPr>
              <a:t>Accès aux bases</a:t>
            </a:r>
            <a:endParaRPr b="0" lang="fr-FR" sz="1800" spc="-1" strike="noStrike">
              <a:solidFill>
                <a:srgbClr val="000000"/>
              </a:solidFill>
              <a:uFill>
                <a:solidFill>
                  <a:srgbClr val="ffffff"/>
                </a:solidFill>
              </a:uFill>
              <a:latin typeface="Arial"/>
            </a:endParaRPr>
          </a:p>
        </p:txBody>
      </p:sp>
      <p:sp>
        <p:nvSpPr>
          <p:cNvPr id="550" name="Line 7"/>
          <p:cNvSpPr/>
          <p:nvPr/>
        </p:nvSpPr>
        <p:spPr>
          <a:xfrm flipH="1" flipV="1">
            <a:off x="4968000" y="3528000"/>
            <a:ext cx="1368000" cy="360000"/>
          </a:xfrm>
          <a:prstGeom prst="line">
            <a:avLst/>
          </a:prstGeom>
          <a:ln>
            <a:noFill/>
          </a:ln>
        </p:spPr>
        <p:style>
          <a:lnRef idx="0"/>
          <a:fillRef idx="0"/>
          <a:effectRef idx="0"/>
          <a:fontRef idx="minor"/>
        </p:style>
      </p:sp>
      <p:sp>
        <p:nvSpPr>
          <p:cNvPr id="551" name="CustomShape 8"/>
          <p:cNvSpPr/>
          <p:nvPr/>
        </p:nvSpPr>
        <p:spPr>
          <a:xfrm>
            <a:off x="1459800" y="6379560"/>
            <a:ext cx="5535720" cy="376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52" name="CustomShape 9"/>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6CF08A10-E5B8-47A1-862A-485DC0C869F1}"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3" name="Image 297" descr=""/>
          <p:cNvPicPr/>
          <p:nvPr/>
        </p:nvPicPr>
        <p:blipFill>
          <a:blip r:embed="rId1"/>
          <a:stretch/>
        </p:blipFill>
        <p:spPr>
          <a:xfrm>
            <a:off x="199080" y="1170720"/>
            <a:ext cx="8889840" cy="1648800"/>
          </a:xfrm>
          <a:prstGeom prst="rect">
            <a:avLst/>
          </a:prstGeom>
          <a:ln>
            <a:noFill/>
          </a:ln>
        </p:spPr>
      </p:pic>
      <p:sp>
        <p:nvSpPr>
          <p:cNvPr id="554" name="CustomShape 1"/>
          <p:cNvSpPr/>
          <p:nvPr/>
        </p:nvSpPr>
        <p:spPr>
          <a:xfrm>
            <a:off x="199080" y="36000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ACCéDER aux bases de données csv</a:t>
            </a:r>
            <a:endParaRPr b="0" lang="fr-FR" sz="2400" spc="-1" strike="noStrike">
              <a:solidFill>
                <a:srgbClr val="000000"/>
              </a:solidFill>
              <a:uFill>
                <a:solidFill>
                  <a:srgbClr val="ffffff"/>
                </a:solidFill>
              </a:uFill>
              <a:latin typeface="Arial"/>
            </a:endParaRPr>
          </a:p>
        </p:txBody>
      </p:sp>
      <p:sp>
        <p:nvSpPr>
          <p:cNvPr id="555" name="CustomShape 2"/>
          <p:cNvSpPr/>
          <p:nvPr/>
        </p:nvSpPr>
        <p:spPr>
          <a:xfrm>
            <a:off x="1492200" y="3467880"/>
            <a:ext cx="6854400" cy="207756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uFill>
                  <a:solidFill>
                    <a:srgbClr val="ffffff"/>
                  </a:solidFill>
                </a:uFill>
                <a:latin typeface="Arial"/>
                <a:ea typeface="DejaVu Sans"/>
              </a:rPr>
              <a:t>Les bases CSV sont lisibles sous Excel (Windows) ou Calc (poste dédié Linux).</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ea typeface="DejaVu Sans"/>
              </a:rPr>
              <a:t>Elles sont directement générées sur la clé USB3.</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Arial"/>
                <a:ea typeface="DejaVu Sans"/>
              </a:rPr>
              <a:t>Recopier les bases de données de la clé USB3 sur votre PC Windows</a:t>
            </a:r>
            <a:r>
              <a:rPr b="0" lang="fr-FR" sz="1800" spc="-1" strike="noStrike">
                <a:solidFill>
                  <a:srgbClr val="0000cc"/>
                </a:solidFill>
                <a:uFill>
                  <a:solidFill>
                    <a:srgbClr val="ffffff"/>
                  </a:solidFill>
                </a:uFill>
                <a:latin typeface="Arial"/>
                <a:ea typeface="DejaVu Sans"/>
              </a:rPr>
              <a:t>.</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556" name="CustomShape 3"/>
          <p:cNvSpPr/>
          <p:nvPr/>
        </p:nvSpPr>
        <p:spPr>
          <a:xfrm>
            <a:off x="1602360" y="6356520"/>
            <a:ext cx="516636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57" name="CustomShape 4"/>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54F47C5C-F499-4D73-B7FF-F22C191BAE33}"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8" name="Image 300" descr=""/>
          <p:cNvPicPr/>
          <p:nvPr/>
        </p:nvPicPr>
        <p:blipFill>
          <a:blip r:embed="rId1"/>
          <a:srcRect l="0" t="0" r="69413" b="0"/>
          <a:stretch/>
        </p:blipFill>
        <p:spPr>
          <a:xfrm>
            <a:off x="199080" y="1124640"/>
            <a:ext cx="8690400" cy="3669840"/>
          </a:xfrm>
          <a:prstGeom prst="rect">
            <a:avLst/>
          </a:prstGeom>
          <a:ln>
            <a:noFill/>
          </a:ln>
        </p:spPr>
      </p:pic>
      <p:sp>
        <p:nvSpPr>
          <p:cNvPr id="559" name="CustomShape 1"/>
          <p:cNvSpPr/>
          <p:nvPr/>
        </p:nvSpPr>
        <p:spPr>
          <a:xfrm>
            <a:off x="199080" y="36000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EXEMPLE DE VISUALISATION CALC sous LINUX </a:t>
            </a:r>
            <a:endParaRPr b="0" lang="fr-FR" sz="24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ou EXCEL sous WINDOWS</a:t>
            </a:r>
            <a:endParaRPr b="0" lang="fr-FR" sz="2400" spc="-1" strike="noStrike">
              <a:solidFill>
                <a:srgbClr val="000000"/>
              </a:solidFill>
              <a:uFill>
                <a:solidFill>
                  <a:srgbClr val="ffffff"/>
                </a:solidFill>
              </a:uFill>
              <a:latin typeface="Arial"/>
            </a:endParaRPr>
          </a:p>
        </p:txBody>
      </p:sp>
      <p:sp>
        <p:nvSpPr>
          <p:cNvPr id="560" name="CustomShape 2"/>
          <p:cNvSpPr/>
          <p:nvPr/>
        </p:nvSpPr>
        <p:spPr>
          <a:xfrm>
            <a:off x="199080" y="4600440"/>
            <a:ext cx="8690400" cy="14900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cc"/>
                </a:solidFill>
                <a:uFill>
                  <a:solidFill>
                    <a:srgbClr val="ffffff"/>
                  </a:solidFill>
                </a:uFill>
                <a:latin typeface="Arial"/>
                <a:ea typeface="DejaVu Sans"/>
              </a:rPr>
              <a:t>Le traitement (TCD…) est réalisé sur les postes PC Windows (Excel).</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561" name="CustomShape 3"/>
          <p:cNvSpPr/>
          <p:nvPr/>
        </p:nvSpPr>
        <p:spPr>
          <a:xfrm>
            <a:off x="1332000" y="6321600"/>
            <a:ext cx="6476760" cy="176040"/>
          </a:xfrm>
          <a:prstGeom prst="rect">
            <a:avLst/>
          </a:prstGeom>
          <a:noFill/>
          <a:ln>
            <a:noFill/>
          </a:ln>
        </p:spPr>
        <p:style>
          <a:lnRef idx="0"/>
          <a:fillRef idx="0"/>
          <a:effectRef idx="0"/>
          <a:fontRef idx="minor"/>
        </p:style>
      </p:sp>
      <p:sp>
        <p:nvSpPr>
          <p:cNvPr id="562" name="CustomShape 4"/>
          <p:cNvSpPr/>
          <p:nvPr/>
        </p:nvSpPr>
        <p:spPr>
          <a:xfrm>
            <a:off x="2080440" y="6356520"/>
            <a:ext cx="48898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63" name="CustomShape 5"/>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FB38CEFA-BE05-4EB7-A16F-30254627FC7D}"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251640" y="1124640"/>
            <a:ext cx="8226360" cy="4692600"/>
          </a:xfrm>
          <a:prstGeom prst="rect">
            <a:avLst/>
          </a:prstGeom>
          <a:noFill/>
          <a:ln>
            <a:noFill/>
          </a:ln>
        </p:spPr>
        <p:style>
          <a:lnRef idx="0"/>
          <a:fillRef idx="0"/>
          <a:effectRef idx="0"/>
          <a:fontRef idx="minor"/>
        </p:style>
        <p:txBody>
          <a:bodyPr lIns="0" rIns="0" tIns="0" bIns="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Altaïr crée deux bases en au format CSV au format CSV lisible sous Excel (ou Calc) :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l’ensemble des bulletins de paye : un fichier léger, avec les caractéristiques globales de l’agent ou de sa paye (nom, prénom, matricule, statut, indice, Brut, Net…)</a:t>
            </a:r>
            <a:endParaRPr b="0" lang="fr-FR" sz="1800" spc="-1" strike="noStrike">
              <a:solidFill>
                <a:srgbClr val="000000"/>
              </a:solidFill>
              <a:uFill>
                <a:solidFill>
                  <a:srgbClr val="ffffff"/>
                </a:solidFill>
              </a:uFill>
              <a:latin typeface="Arial"/>
            </a:endParaRPr>
          </a:p>
          <a:p>
            <a:pPr marL="1800"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l’ensemble des lignes de paye et des bulletins de paye dans un même fichier, avec toutes les variables utiles au contrôle (les précédentes, plus le montant de chaque ligne de paye, le code et le libellé, la base, le taux, la catégorie de ligne de paye).</a:t>
            </a:r>
            <a:endParaRPr b="0" lang="fr-FR" sz="1800" spc="-1" strike="noStrike">
              <a:solidFill>
                <a:srgbClr val="000000"/>
              </a:solidFill>
              <a:uFill>
                <a:solidFill>
                  <a:srgbClr val="ffffff"/>
                </a:solidFill>
              </a:uFill>
              <a:latin typeface="Arial"/>
            </a:endParaRPr>
          </a:p>
          <a:p>
            <a:pPr marL="1800"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Catégorie de ligne de paye : voir la traduction du codage dans l’Aide.</a:t>
            </a:r>
            <a:endParaRPr b="0" lang="fr-FR" sz="1800" spc="-1" strike="noStrike">
              <a:solidFill>
                <a:srgbClr val="000000"/>
              </a:solidFill>
              <a:uFill>
                <a:solidFill>
                  <a:srgbClr val="ffffff"/>
                </a:solidFill>
              </a:uFill>
              <a:latin typeface="Arial"/>
            </a:endParaRPr>
          </a:p>
          <a:p>
            <a:pPr marL="1800"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r>
              <a:rPr b="0" lang="fr-FR" sz="1800" spc="-1" strike="noStrike">
                <a:solidFill>
                  <a:srgbClr val="000000"/>
                </a:solidFill>
                <a:uFill>
                  <a:solidFill>
                    <a:srgbClr val="ffffff"/>
                  </a:solidFill>
                </a:uFill>
                <a:latin typeface="Arial"/>
                <a:ea typeface="ヒラギノ角ゴ Pro W3"/>
              </a:rPr>
              <a:t>Ces deux bases peuvent être utilisées pour des tableaux croisés dynamiques sous Excel.</a:t>
            </a:r>
            <a:endParaRPr b="0" lang="fr-FR" sz="1800" spc="-1" strike="noStrike">
              <a:solidFill>
                <a:srgbClr val="000000"/>
              </a:solidFill>
              <a:uFill>
                <a:solidFill>
                  <a:srgbClr val="ffffff"/>
                </a:solidFill>
              </a:uFill>
              <a:latin typeface="Arial"/>
            </a:endParaRPr>
          </a:p>
          <a:p>
            <a:pPr marL="1800"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endParaRPr b="0" lang="fr-FR" sz="1800" spc="-1" strike="noStrike">
              <a:solidFill>
                <a:srgbClr val="000000"/>
              </a:solidFill>
              <a:uFill>
                <a:solidFill>
                  <a:srgbClr val="ffffff"/>
                </a:solidFill>
              </a:uFill>
              <a:latin typeface="Arial"/>
            </a:endParaRPr>
          </a:p>
          <a:p>
            <a:pPr marL="1800" algn="just">
              <a:lnSpc>
                <a:spcPct val="100000"/>
              </a:lnSpc>
            </a:pPr>
            <a:endParaRPr b="0" lang="fr-FR" sz="1800" spc="-1" strike="noStrike">
              <a:solidFill>
                <a:srgbClr val="000000"/>
              </a:solidFill>
              <a:uFill>
                <a:solidFill>
                  <a:srgbClr val="ffffff"/>
                </a:solidFill>
              </a:uFill>
              <a:latin typeface="Arial"/>
            </a:endParaRPr>
          </a:p>
        </p:txBody>
      </p:sp>
      <p:sp>
        <p:nvSpPr>
          <p:cNvPr id="565" name="CustomShape 2"/>
          <p:cNvSpPr/>
          <p:nvPr/>
        </p:nvSpPr>
        <p:spPr>
          <a:xfrm>
            <a:off x="7883640" y="6321600"/>
            <a:ext cx="896760" cy="176040"/>
          </a:xfrm>
          <a:prstGeom prst="rect">
            <a:avLst/>
          </a:prstGeom>
          <a:noFill/>
          <a:ln>
            <a:noFill/>
          </a:ln>
        </p:spPr>
        <p:style>
          <a:lnRef idx="0"/>
          <a:fillRef idx="0"/>
          <a:effectRef idx="0"/>
          <a:fontRef idx="minor"/>
        </p:style>
      </p:sp>
      <p:sp>
        <p:nvSpPr>
          <p:cNvPr id="566" name="CustomShape 3"/>
          <p:cNvSpPr/>
          <p:nvPr/>
        </p:nvSpPr>
        <p:spPr>
          <a:xfrm>
            <a:off x="608760" y="303840"/>
            <a:ext cx="8061480" cy="60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Créer LES bases de données csv</a:t>
            </a:r>
            <a:endParaRPr b="0" lang="fr-FR" sz="2400" spc="-1" strike="noStrike">
              <a:solidFill>
                <a:srgbClr val="000000"/>
              </a:solidFill>
              <a:uFill>
                <a:solidFill>
                  <a:srgbClr val="ffffff"/>
                </a:solidFill>
              </a:uFill>
              <a:latin typeface="Arial"/>
            </a:endParaRPr>
          </a:p>
        </p:txBody>
      </p:sp>
      <p:sp>
        <p:nvSpPr>
          <p:cNvPr id="567" name="CustomShape 4"/>
          <p:cNvSpPr/>
          <p:nvPr/>
        </p:nvSpPr>
        <p:spPr>
          <a:xfrm>
            <a:off x="774360" y="2316960"/>
            <a:ext cx="285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68" name="CustomShape 5"/>
          <p:cNvSpPr/>
          <p:nvPr/>
        </p:nvSpPr>
        <p:spPr>
          <a:xfrm>
            <a:off x="774360" y="3403440"/>
            <a:ext cx="285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69" name="CustomShape 6"/>
          <p:cNvSpPr/>
          <p:nvPr/>
        </p:nvSpPr>
        <p:spPr>
          <a:xfrm>
            <a:off x="1974960" y="6391440"/>
            <a:ext cx="47800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70" name="CustomShape 7"/>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474D5F36-6E19-49FA-812F-3162B5DFB65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CustomShape 1"/>
          <p:cNvSpPr/>
          <p:nvPr/>
        </p:nvSpPr>
        <p:spPr>
          <a:xfrm>
            <a:off x="251640" y="1124640"/>
            <a:ext cx="8418600" cy="523044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uFill>
                  <a:solidFill>
                    <a:srgbClr val="ffffff"/>
                  </a:solidFill>
                </a:uFill>
                <a:latin typeface="Arial"/>
                <a:ea typeface="DejaVu Sans"/>
              </a:rPr>
              <a:t>Altaïr propose plusieurs modalités de création</a:t>
            </a:r>
            <a:r>
              <a:rPr b="0" lang="fr-FR" sz="1800" spc="-1" strike="noStrike" u="sng">
                <a:solidFill>
                  <a:srgbClr val="000000"/>
                </a:solidFill>
                <a:uFill>
                  <a:solidFill>
                    <a:srgbClr val="ffffff"/>
                  </a:solidFill>
                </a:uFill>
                <a:latin typeface="Arial"/>
                <a:ea typeface="DejaVu Sans"/>
              </a:rPr>
              <a:t> des données </a:t>
            </a:r>
            <a:r>
              <a:rPr b="0" lang="fr-FR" sz="1800" spc="-1" strike="noStrike">
                <a:solidFill>
                  <a:srgbClr val="000000"/>
                </a:solidFill>
                <a:uFill>
                  <a:solidFill>
                    <a:srgbClr val="ffffff"/>
                  </a:solidFill>
                </a:uFill>
                <a:latin typeface="Arial"/>
                <a:ea typeface="DejaVu Sans"/>
              </a:rPr>
              <a: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Standard</a:t>
            </a:r>
            <a:r>
              <a:rPr b="0" lang="fr-FR" sz="1800" spc="-1" strike="noStrike">
                <a:solidFill>
                  <a:srgbClr val="000000"/>
                </a:solidFill>
                <a:uFill>
                  <a:solidFill>
                    <a:srgbClr val="ffffff"/>
                  </a:solidFill>
                </a:uFill>
                <a:latin typeface="Arial"/>
                <a:ea typeface="ヒラギノ角ゴ Pro W3"/>
              </a:rPr>
              <a:t> : Mode par défaut. Ecrase les fichiers  intégrés sur la clef USB3 dédiée au fur et à mesure des copies sur l’ordinateur dédié. Mesure de sécurité et de confidentialité.</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Cumulative</a:t>
            </a:r>
            <a:r>
              <a:rPr b="0" lang="fr-FR" sz="1800" spc="-1" strike="noStrike">
                <a:solidFill>
                  <a:srgbClr val="000000"/>
                </a:solidFill>
                <a:uFill>
                  <a:solidFill>
                    <a:srgbClr val="ffffff"/>
                  </a:solidFill>
                </a:uFill>
                <a:latin typeface="Arial"/>
                <a:ea typeface="ヒラギノ角ゴ Pro W3"/>
              </a:rPr>
              <a:t> : Empile les données les unes sur les autres dans la même base CSV.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Distributive</a:t>
            </a:r>
            <a:r>
              <a:rPr b="0" lang="fr-FR" sz="1800" spc="-1" strike="noStrike">
                <a:solidFill>
                  <a:srgbClr val="000000"/>
                </a:solidFill>
                <a:uFill>
                  <a:solidFill>
                    <a:srgbClr val="ffffff"/>
                  </a:solidFill>
                </a:u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558ed5"/>
                </a:solidFill>
                <a:uFill>
                  <a:solidFill>
                    <a:srgbClr val="ffffff"/>
                  </a:solidFill>
                </a:uFill>
                <a:latin typeface="Arial"/>
                <a:ea typeface="ヒラギノ角ゴ Pro W3"/>
              </a:rPr>
              <a:t>Distributive plus </a:t>
            </a:r>
            <a:r>
              <a:rPr b="0" lang="fr-FR" sz="1800" spc="-1" strike="noStrike">
                <a:solidFill>
                  <a:srgbClr val="000000"/>
                </a:solidFill>
                <a:uFill>
                  <a:solidFill>
                    <a:srgbClr val="ffffff"/>
                  </a:solidFill>
                </a:u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ff0000"/>
                </a:solidFill>
                <a:uFill>
                  <a:solidFill>
                    <a:srgbClr val="ffffff"/>
                  </a:solidFill>
                </a:uFill>
                <a:latin typeface="Arial"/>
                <a:ea typeface="ヒラギノ角ゴ Pro W3"/>
              </a:rPr>
              <a:t>Attention : Les modes d’exportation cumulative et distributive plus n’écrasent pas les données sur la clef USB3. Prendre soin de la confidentialité des données.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sp>
        <p:nvSpPr>
          <p:cNvPr id="572" name="CustomShape 2"/>
          <p:cNvSpPr/>
          <p:nvPr/>
        </p:nvSpPr>
        <p:spPr>
          <a:xfrm>
            <a:off x="7883640" y="6321600"/>
            <a:ext cx="896760" cy="176040"/>
          </a:xfrm>
          <a:prstGeom prst="rect">
            <a:avLst/>
          </a:prstGeom>
          <a:noFill/>
          <a:ln>
            <a:noFill/>
          </a:ln>
        </p:spPr>
        <p:style>
          <a:lnRef idx="0"/>
          <a:fillRef idx="0"/>
          <a:effectRef idx="0"/>
          <a:fontRef idx="minor"/>
        </p:style>
      </p:sp>
      <p:sp>
        <p:nvSpPr>
          <p:cNvPr id="573" name="CustomShape 3"/>
          <p:cNvSpPr/>
          <p:nvPr/>
        </p:nvSpPr>
        <p:spPr>
          <a:xfrm>
            <a:off x="608760" y="303840"/>
            <a:ext cx="8061480" cy="60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Créer les bases de données csv</a:t>
            </a:r>
            <a:endParaRPr b="0" lang="fr-FR" sz="2400" spc="-1" strike="noStrike">
              <a:solidFill>
                <a:srgbClr val="000000"/>
              </a:solidFill>
              <a:uFill>
                <a:solidFill>
                  <a:srgbClr val="ffffff"/>
                </a:solidFill>
              </a:uFill>
              <a:latin typeface="Arial"/>
            </a:endParaRPr>
          </a:p>
        </p:txBody>
      </p:sp>
      <p:sp>
        <p:nvSpPr>
          <p:cNvPr id="574" name="CustomShape 4"/>
          <p:cNvSpPr/>
          <p:nvPr/>
        </p:nvSpPr>
        <p:spPr>
          <a:xfrm>
            <a:off x="369000" y="4290120"/>
            <a:ext cx="8773920" cy="363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 </a:t>
            </a:r>
            <a:endParaRPr b="0" lang="fr-FR" sz="1800" spc="-1" strike="noStrike">
              <a:solidFill>
                <a:srgbClr val="000000"/>
              </a:solidFill>
              <a:uFill>
                <a:solidFill>
                  <a:srgbClr val="ffffff"/>
                </a:solidFill>
              </a:uFill>
              <a:latin typeface="Arial"/>
            </a:endParaRPr>
          </a:p>
        </p:txBody>
      </p:sp>
      <p:sp>
        <p:nvSpPr>
          <p:cNvPr id="575" name="CustomShape 5"/>
          <p:cNvSpPr/>
          <p:nvPr/>
        </p:nvSpPr>
        <p:spPr>
          <a:xfrm>
            <a:off x="1795320" y="6410160"/>
            <a:ext cx="491472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76" name="CustomShape 6"/>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D4153544-0969-44BD-9160-53BA96FD5506}"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120960" y="1953000"/>
            <a:ext cx="8601840" cy="37771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578" name="CustomShape 2"/>
          <p:cNvSpPr/>
          <p:nvPr/>
        </p:nvSpPr>
        <p:spPr>
          <a:xfrm>
            <a:off x="1332000" y="6321600"/>
            <a:ext cx="6476760" cy="17604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uFill>
                  <a:solidFill>
                    <a:srgbClr val="ffffff"/>
                  </a:solidFill>
                </a:uFill>
                <a:latin typeface="Calibri"/>
                <a:ea typeface="ヒラギノ角ゴ Pro W3"/>
              </a:rPr>
              <a:t>Guide méthodologique  : Extraction des données  Altaï – F. Nicol et  V. Le Boudec –  7-8-9 mars 2017</a:t>
            </a:r>
            <a:endParaRPr b="0" lang="fr-FR" sz="800" spc="-1" strike="noStrike">
              <a:solidFill>
                <a:srgbClr val="000000"/>
              </a:solidFill>
              <a:uFill>
                <a:solidFill>
                  <a:srgbClr val="ffffff"/>
                </a:solidFill>
              </a:uFill>
              <a:latin typeface="Arial"/>
            </a:endParaRPr>
          </a:p>
        </p:txBody>
      </p:sp>
      <p:sp>
        <p:nvSpPr>
          <p:cNvPr id="579" name="CustomShape 3"/>
          <p:cNvSpPr/>
          <p:nvPr/>
        </p:nvSpPr>
        <p:spPr>
          <a:xfrm>
            <a:off x="7883640" y="6321600"/>
            <a:ext cx="896760" cy="176040"/>
          </a:xfrm>
          <a:prstGeom prst="rect">
            <a:avLst/>
          </a:prstGeom>
          <a:noFill/>
          <a:ln>
            <a:noFill/>
          </a:ln>
        </p:spPr>
        <p:style>
          <a:lnRef idx="0"/>
          <a:fillRef idx="0"/>
          <a:effectRef idx="0"/>
          <a:fontRef idx="minor"/>
        </p:style>
      </p:sp>
      <p:sp>
        <p:nvSpPr>
          <p:cNvPr id="580" name="CustomShape 4"/>
          <p:cNvSpPr/>
          <p:nvPr/>
        </p:nvSpPr>
        <p:spPr>
          <a:xfrm>
            <a:off x="214560" y="18864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éditer / EXPORTER les bulletins</a:t>
            </a:r>
            <a:endParaRPr b="0" lang="fr-FR" sz="2400" spc="-1" strike="noStrike">
              <a:solidFill>
                <a:srgbClr val="000000"/>
              </a:solidFill>
              <a:uFill>
                <a:solidFill>
                  <a:srgbClr val="ffffff"/>
                </a:solidFill>
              </a:uFill>
              <a:latin typeface="Arial"/>
            </a:endParaRPr>
          </a:p>
        </p:txBody>
      </p:sp>
      <p:sp>
        <p:nvSpPr>
          <p:cNvPr id="581" name="CustomShape 5"/>
          <p:cNvSpPr/>
          <p:nvPr/>
        </p:nvSpPr>
        <p:spPr>
          <a:xfrm>
            <a:off x="1332000" y="6410160"/>
            <a:ext cx="53344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82" name="CustomShape 6"/>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2B65CA7C-A464-418A-A4ED-5AF52E249D0C}"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583" name="CustomShape 7"/>
          <p:cNvSpPr/>
          <p:nvPr/>
        </p:nvSpPr>
        <p:spPr>
          <a:xfrm>
            <a:off x="131400" y="855360"/>
            <a:ext cx="8973000" cy="3636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uFill>
                  <a:solidFill>
                    <a:srgbClr val="ffffff"/>
                  </a:solidFill>
                </a:uFill>
                <a:latin typeface="Calibri"/>
                <a:ea typeface="DejaVu Sans"/>
              </a:rPr>
              <a:t>Le menu « Editer » permet l’extraction des bulletins de paye.</a:t>
            </a:r>
            <a:endParaRPr b="0" lang="fr-FR" sz="1800" spc="-1" strike="noStrike">
              <a:solidFill>
                <a:srgbClr val="000000"/>
              </a:solidFill>
              <a:uFill>
                <a:solidFill>
                  <a:srgbClr val="ffffff"/>
                </a:solidFill>
              </a:uFill>
              <a:latin typeface="Arial"/>
            </a:endParaRPr>
          </a:p>
        </p:txBody>
      </p:sp>
      <p:sp>
        <p:nvSpPr>
          <p:cNvPr id="584" name="CustomShape 8"/>
          <p:cNvSpPr/>
          <p:nvPr/>
        </p:nvSpPr>
        <p:spPr>
          <a:xfrm>
            <a:off x="306720" y="2056680"/>
            <a:ext cx="4662000" cy="44776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Calibri"/>
                <a:ea typeface="DejaVu Sans"/>
              </a:rPr>
              <a:t>Cliquer sur Editer puis « Extraire des bulletins » (ou touches Ctrl + P)</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Trois lignes à disposition pour rentrer le matricules de l’agent, suivi du mois du bulletin et de l’année. Exemple :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0651 H-8-2012</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 Bulletin d’août 2012 pour l’agent 651 H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Calibri"/>
                <a:ea typeface="DejaVu Sans"/>
              </a:rPr>
              <a:t>Possibilité d’intervalles pour les mois et les années avec des points de suspension : </a:t>
            </a: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0651 H-8…12-2008…2012</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cc"/>
                </a:solidFill>
                <a:uFill>
                  <a:solidFill>
                    <a:srgbClr val="ffffff"/>
                  </a:solidFill>
                </a:uFill>
                <a:latin typeface="Calibri"/>
                <a:ea typeface="DejaVu Sans"/>
              </a:rPr>
              <a:t>En survolant les libellés Matricules, une bulle de mode d’emploi apparaît.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p:txBody>
      </p:sp>
      <p:pic>
        <p:nvPicPr>
          <p:cNvPr id="585" name="Image 3" descr=""/>
          <p:cNvPicPr/>
          <p:nvPr/>
        </p:nvPicPr>
        <p:blipFill>
          <a:blip r:embed="rId1"/>
          <a:srcRect l="1109" t="0" r="0" b="0"/>
          <a:stretch/>
        </p:blipFill>
        <p:spPr>
          <a:xfrm>
            <a:off x="5155560" y="1506600"/>
            <a:ext cx="3948840" cy="3713760"/>
          </a:xfrm>
          <a:prstGeom prst="rect">
            <a:avLst/>
          </a:prstGeom>
          <a:ln>
            <a:noFill/>
          </a:ln>
        </p:spPr>
      </p:pic>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CustomShape 1"/>
          <p:cNvSpPr/>
          <p:nvPr/>
        </p:nvSpPr>
        <p:spPr>
          <a:xfrm>
            <a:off x="1866600" y="6381720"/>
            <a:ext cx="479196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587" name="CustomShape 2"/>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A0568CF9-C5F3-4A62-91AD-446F4CA12606}"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588" name="Image 3" descr=""/>
          <p:cNvPicPr/>
          <p:nvPr/>
        </p:nvPicPr>
        <p:blipFill>
          <a:blip r:embed="rId1"/>
          <a:srcRect l="1109" t="0" r="0" b="0"/>
          <a:stretch/>
        </p:blipFill>
        <p:spPr>
          <a:xfrm>
            <a:off x="1152720" y="1287000"/>
            <a:ext cx="3948840" cy="3713760"/>
          </a:xfrm>
          <a:prstGeom prst="rect">
            <a:avLst/>
          </a:prstGeom>
          <a:ln>
            <a:noFill/>
          </a:ln>
        </p:spPr>
      </p:pic>
      <p:sp>
        <p:nvSpPr>
          <p:cNvPr id="589" name="CustomShape 3"/>
          <p:cNvSpPr/>
          <p:nvPr/>
        </p:nvSpPr>
        <p:spPr>
          <a:xfrm flipH="1" flipV="1">
            <a:off x="4950000" y="1927080"/>
            <a:ext cx="1188000" cy="72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590" name="CustomShape 4"/>
          <p:cNvSpPr/>
          <p:nvPr/>
        </p:nvSpPr>
        <p:spPr>
          <a:xfrm flipH="1" flipV="1">
            <a:off x="4492800" y="4195800"/>
            <a:ext cx="1732320" cy="8038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591" name="CustomShape 5"/>
          <p:cNvSpPr/>
          <p:nvPr/>
        </p:nvSpPr>
        <p:spPr>
          <a:xfrm flipH="1">
            <a:off x="4130640" y="3524400"/>
            <a:ext cx="1887840" cy="464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592" name="CustomShape 6"/>
          <p:cNvSpPr/>
          <p:nvPr/>
        </p:nvSpPr>
        <p:spPr>
          <a:xfrm>
            <a:off x="6310440" y="1818720"/>
            <a:ext cx="1999800" cy="363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Effacer</a:t>
            </a:r>
            <a:endParaRPr b="0" lang="fr-FR" sz="1800" spc="-1" strike="noStrike">
              <a:solidFill>
                <a:srgbClr val="000000"/>
              </a:solidFill>
              <a:uFill>
                <a:solidFill>
                  <a:srgbClr val="ffffff"/>
                </a:solidFill>
              </a:uFill>
              <a:latin typeface="Arial"/>
            </a:endParaRPr>
          </a:p>
        </p:txBody>
      </p:sp>
      <p:sp>
        <p:nvSpPr>
          <p:cNvPr id="593" name="CustomShape 7"/>
          <p:cNvSpPr/>
          <p:nvPr/>
        </p:nvSpPr>
        <p:spPr>
          <a:xfrm>
            <a:off x="1321920" y="1752480"/>
            <a:ext cx="2940120" cy="637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651 H-1…12-2010…2013</a:t>
            </a:r>
            <a:endParaRPr b="0" lang="fr-FR" sz="1800" spc="-1" strike="noStrike">
              <a:solidFill>
                <a:srgbClr val="000000"/>
              </a:solidFill>
              <a:uFill>
                <a:solidFill>
                  <a:srgbClr val="ffffff"/>
                </a:solidFill>
              </a:uFill>
              <a:latin typeface="Arial"/>
            </a:endParaRPr>
          </a:p>
        </p:txBody>
      </p:sp>
      <p:sp>
        <p:nvSpPr>
          <p:cNvPr id="594" name="CustomShape 8"/>
          <p:cNvSpPr/>
          <p:nvPr/>
        </p:nvSpPr>
        <p:spPr>
          <a:xfrm>
            <a:off x="6310440" y="2995200"/>
            <a:ext cx="1884600" cy="11865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Sélectionner le répertoire d’exportation des bulletins</a:t>
            </a:r>
            <a:endParaRPr b="0" lang="fr-FR" sz="1800" spc="-1" strike="noStrike">
              <a:solidFill>
                <a:srgbClr val="000000"/>
              </a:solidFill>
              <a:uFill>
                <a:solidFill>
                  <a:srgbClr val="ffffff"/>
                </a:solidFill>
              </a:uFill>
              <a:latin typeface="Arial"/>
            </a:endParaRPr>
          </a:p>
        </p:txBody>
      </p:sp>
      <p:sp>
        <p:nvSpPr>
          <p:cNvPr id="595" name="CustomShape 9"/>
          <p:cNvSpPr/>
          <p:nvPr/>
        </p:nvSpPr>
        <p:spPr>
          <a:xfrm>
            <a:off x="6310440" y="4426920"/>
            <a:ext cx="1884600" cy="17344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Ouvrir le répertoire d’exportation des bulletins (diapo suivante)</a:t>
            </a:r>
            <a:endParaRPr b="0" lang="fr-FR" sz="1800" spc="-1" strike="noStrike">
              <a:solidFill>
                <a:srgbClr val="000000"/>
              </a:solidFill>
              <a:uFill>
                <a:solidFill>
                  <a:srgbClr val="ffffff"/>
                </a:solidFill>
              </a:uFill>
              <a:latin typeface="Arial"/>
            </a:endParaRPr>
          </a:p>
        </p:txBody>
      </p:sp>
      <p:sp>
        <p:nvSpPr>
          <p:cNvPr id="596" name="CustomShape 10"/>
          <p:cNvSpPr/>
          <p:nvPr/>
        </p:nvSpPr>
        <p:spPr>
          <a:xfrm>
            <a:off x="214560" y="18864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éditer / EXPORTER les bulletins</a:t>
            </a:r>
            <a:endParaRPr b="0" lang="fr-FR" sz="2400" spc="-1" strike="noStrike">
              <a:solidFill>
                <a:srgbClr val="000000"/>
              </a:solidFill>
              <a:uFill>
                <a:solidFill>
                  <a:srgbClr val="ffffff"/>
                </a:solidFill>
              </a:uFill>
              <a:latin typeface="Arial"/>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457200" y="274680"/>
            <a:ext cx="8227080" cy="1140480"/>
          </a:xfrm>
          <a:prstGeom prst="rect">
            <a:avLst/>
          </a:prstGeom>
          <a:noFill/>
          <a:ln>
            <a:noFill/>
          </a:ln>
        </p:spPr>
        <p:style>
          <a:lnRef idx="0"/>
          <a:fillRef idx="0"/>
          <a:effectRef idx="0"/>
          <a:fontRef idx="minor"/>
        </p:style>
        <p:txBody>
          <a:bodyPr lIns="0" rIns="0" tIns="0" bIns="0" anchor="ctr"/>
          <a:p>
            <a:pPr>
              <a:lnSpc>
                <a:spcPct val="90000"/>
              </a:lnSpc>
            </a:pPr>
            <a:r>
              <a:rPr b="0" lang="fr-FR" sz="4400" spc="-1" strike="noStrike">
                <a:solidFill>
                  <a:srgbClr val="000000"/>
                </a:solidFill>
                <a:uFill>
                  <a:solidFill>
                    <a:srgbClr val="ffffff"/>
                  </a:solidFill>
                </a:uFill>
                <a:latin typeface="Calibri"/>
                <a:ea typeface="DejaVu Sans"/>
              </a:rPr>
              <a:t>.</a:t>
            </a:r>
            <a:endParaRPr b="0" lang="fr-FR" sz="4400" spc="-1" strike="noStrike">
              <a:solidFill>
                <a:srgbClr val="000000"/>
              </a:solidFill>
              <a:uFill>
                <a:solidFill>
                  <a:srgbClr val="ffffff"/>
                </a:solidFill>
              </a:uFill>
              <a:latin typeface="Arial"/>
            </a:endParaRPr>
          </a:p>
        </p:txBody>
      </p:sp>
      <p:sp>
        <p:nvSpPr>
          <p:cNvPr id="177" name="CustomShape 2"/>
          <p:cNvSpPr/>
          <p:nvPr/>
        </p:nvSpPr>
        <p:spPr>
          <a:xfrm>
            <a:off x="457200" y="1661040"/>
            <a:ext cx="4630320" cy="4477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Un écran noir peut très occasionnellement apparaître à la connexion.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Se déconnecter alors en appuyant simultanément sur les touches </a:t>
            </a:r>
            <a:r>
              <a:rPr b="1" lang="fr-FR" sz="1800" spc="-1" strike="noStrike">
                <a:solidFill>
                  <a:srgbClr val="000000"/>
                </a:solidFill>
                <a:uFill>
                  <a:solidFill>
                    <a:srgbClr val="ffffff"/>
                  </a:solidFill>
                </a:uFill>
                <a:latin typeface="Calibri"/>
                <a:ea typeface="DejaVu Sans"/>
              </a:rPr>
              <a:t>Ctrl + Alt + Suppr.</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1" lang="fr-FR" sz="1800" spc="-1" strike="noStrike">
                <a:solidFill>
                  <a:srgbClr val="000000"/>
                </a:solidFill>
                <a:uFill>
                  <a:solidFill>
                    <a:srgbClr val="ffffff"/>
                  </a:solidFill>
                </a:uFill>
                <a:latin typeface="Calibri"/>
                <a:ea typeface="DejaVu Sans"/>
              </a:rPr>
              <a:t>Puis cliquer sur Logout </a:t>
            </a:r>
            <a:r>
              <a:rPr b="0" lang="fr-FR" sz="1800" spc="-1" strike="noStrike">
                <a:solidFill>
                  <a:srgbClr val="000000"/>
                </a:solidFill>
                <a:uFill>
                  <a:solidFill>
                    <a:srgbClr val="ffffff"/>
                  </a:solidFill>
                </a:uFill>
                <a:latin typeface="Calibri"/>
                <a:ea typeface="DejaVu Sans"/>
              </a:rPr>
              <a:t>comme ci-contre.</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L’écran de connexion réapparaît.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La deuxième connexion fonctionne toujours.</a:t>
            </a:r>
            <a:endParaRPr b="0" lang="fr-FR" sz="1800" spc="-1" strike="noStrike">
              <a:solidFill>
                <a:srgbClr val="000000"/>
              </a:solidFill>
              <a:uFill>
                <a:solidFill>
                  <a:srgbClr val="ffffff"/>
                </a:solidFill>
              </a:uFill>
              <a:latin typeface="Arial"/>
            </a:endParaRPr>
          </a:p>
        </p:txBody>
      </p:sp>
      <p:pic>
        <p:nvPicPr>
          <p:cNvPr id="178" name="Image 3" descr=""/>
          <p:cNvPicPr/>
          <p:nvPr/>
        </p:nvPicPr>
        <p:blipFill>
          <a:blip r:embed="rId1"/>
          <a:srcRect l="34382" t="26335" r="33900" b="30385"/>
          <a:stretch/>
        </p:blipFill>
        <p:spPr>
          <a:xfrm>
            <a:off x="6067800" y="1416600"/>
            <a:ext cx="2699640" cy="2215800"/>
          </a:xfrm>
          <a:prstGeom prst="rect">
            <a:avLst/>
          </a:prstGeom>
          <a:ln>
            <a:noFill/>
          </a:ln>
        </p:spPr>
      </p:pic>
      <p:pic>
        <p:nvPicPr>
          <p:cNvPr id="179" name="Image 4" descr=""/>
          <p:cNvPicPr/>
          <p:nvPr/>
        </p:nvPicPr>
        <p:blipFill>
          <a:blip r:embed="rId2"/>
          <a:srcRect l="22248" t="12661" r="21602" b="19313"/>
          <a:stretch/>
        </p:blipFill>
        <p:spPr>
          <a:xfrm>
            <a:off x="5285160" y="4063680"/>
            <a:ext cx="3755520" cy="2558520"/>
          </a:xfrm>
          <a:prstGeom prst="rect">
            <a:avLst/>
          </a:prstGeom>
          <a:ln>
            <a:noFill/>
          </a:ln>
        </p:spPr>
      </p:pic>
      <p:sp>
        <p:nvSpPr>
          <p:cNvPr id="180" name="CustomShape 3"/>
          <p:cNvSpPr/>
          <p:nvPr/>
        </p:nvSpPr>
        <p:spPr>
          <a:xfrm>
            <a:off x="42480" y="34056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En CAS DE PROBLème de CONNEXION AU BUREAU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181" name="CustomShape 4"/>
          <p:cNvSpPr/>
          <p:nvPr/>
        </p:nvSpPr>
        <p:spPr>
          <a:xfrm>
            <a:off x="275400" y="638460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7" name="Image 11" descr=""/>
          <p:cNvPicPr/>
          <p:nvPr/>
        </p:nvPicPr>
        <p:blipFill>
          <a:blip r:embed="rId1"/>
          <a:srcRect l="0" t="-792" r="45565" b="0"/>
          <a:stretch/>
        </p:blipFill>
        <p:spPr>
          <a:xfrm>
            <a:off x="617040" y="929160"/>
            <a:ext cx="4975920" cy="5758920"/>
          </a:xfrm>
          <a:prstGeom prst="rect">
            <a:avLst/>
          </a:prstGeom>
          <a:ln>
            <a:noFill/>
          </a:ln>
        </p:spPr>
      </p:pic>
      <p:sp>
        <p:nvSpPr>
          <p:cNvPr id="598" name="CustomShape 1"/>
          <p:cNvSpPr/>
          <p:nvPr/>
        </p:nvSpPr>
        <p:spPr>
          <a:xfrm>
            <a:off x="6125760" y="1473840"/>
            <a:ext cx="2590920" cy="3380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Les bulletins de paye sont au format XML.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Ils peuvent eux-mêmes être importés dans l’interface pour obtenir la sous-base des bulletins/lignes de paye sélectionné(e)s</a:t>
            </a:r>
            <a:endParaRPr b="0" lang="fr-FR" sz="1800" spc="-1" strike="noStrike">
              <a:solidFill>
                <a:srgbClr val="000000"/>
              </a:solidFill>
              <a:uFill>
                <a:solidFill>
                  <a:srgbClr val="ffffff"/>
                </a:solidFill>
              </a:uFill>
              <a:latin typeface="Arial"/>
            </a:endParaRPr>
          </a:p>
        </p:txBody>
      </p:sp>
      <p:sp>
        <p:nvSpPr>
          <p:cNvPr id="599" name="CustomShape 2"/>
          <p:cNvSpPr/>
          <p:nvPr/>
        </p:nvSpPr>
        <p:spPr>
          <a:xfrm>
            <a:off x="214560" y="18864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Accéder aux bulletins extraits</a:t>
            </a:r>
            <a:endParaRPr b="0" lang="fr-FR" sz="2400" spc="-1" strike="noStrike">
              <a:solidFill>
                <a:srgbClr val="000000"/>
              </a:solidFill>
              <a:uFill>
                <a:solidFill>
                  <a:srgbClr val="ffffff"/>
                </a:solidFill>
              </a:uFill>
              <a:latin typeface="Arial"/>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CustomShape 1"/>
          <p:cNvSpPr/>
          <p:nvPr/>
        </p:nvSpPr>
        <p:spPr>
          <a:xfrm>
            <a:off x="170640" y="1052640"/>
            <a:ext cx="8654760" cy="1999080"/>
          </a:xfrm>
          <a:prstGeom prst="rect">
            <a:avLst/>
          </a:prstGeom>
          <a:noFill/>
          <a:ln>
            <a:noFill/>
          </a:ln>
        </p:spPr>
        <p:style>
          <a:lnRef idx="0"/>
          <a:fillRef idx="0"/>
          <a:effectRef idx="0"/>
          <a:fontRef idx="minor"/>
        </p:style>
      </p:sp>
      <p:sp>
        <p:nvSpPr>
          <p:cNvPr id="601" name="CustomShape 2"/>
          <p:cNvSpPr/>
          <p:nvPr/>
        </p:nvSpPr>
        <p:spPr>
          <a:xfrm>
            <a:off x="170640" y="1120680"/>
            <a:ext cx="8889840" cy="4173840"/>
          </a:xfrm>
          <a:prstGeom prst="rect">
            <a:avLst/>
          </a:prstGeom>
          <a:noFill/>
          <a:ln>
            <a:noFill/>
          </a:ln>
        </p:spPr>
        <p:style>
          <a:lnRef idx="0"/>
          <a:fillRef idx="0"/>
          <a:effectRef idx="0"/>
          <a:fontRef idx="minor"/>
        </p:style>
      </p:sp>
      <p:sp>
        <p:nvSpPr>
          <p:cNvPr id="602" name="CustomShape 3"/>
          <p:cNvSpPr/>
          <p:nvPr/>
        </p:nvSpPr>
        <p:spPr>
          <a:xfrm>
            <a:off x="1332000" y="6321600"/>
            <a:ext cx="6476760" cy="176040"/>
          </a:xfrm>
          <a:prstGeom prst="rect">
            <a:avLst/>
          </a:prstGeom>
          <a:noFill/>
          <a:ln>
            <a:noFill/>
          </a:ln>
        </p:spPr>
        <p:style>
          <a:lnRef idx="0"/>
          <a:fillRef idx="0"/>
          <a:effectRef idx="0"/>
          <a:fontRef idx="minor"/>
        </p:style>
      </p:sp>
      <p:sp>
        <p:nvSpPr>
          <p:cNvPr id="603" name="CustomShape 4"/>
          <p:cNvSpPr/>
          <p:nvPr/>
        </p:nvSpPr>
        <p:spPr>
          <a:xfrm>
            <a:off x="7883640" y="6321600"/>
            <a:ext cx="896760" cy="176040"/>
          </a:xfrm>
          <a:prstGeom prst="rect">
            <a:avLst/>
          </a:prstGeom>
          <a:noFill/>
          <a:ln>
            <a:noFill/>
          </a:ln>
        </p:spPr>
        <p:style>
          <a:lnRef idx="0"/>
          <a:fillRef idx="0"/>
          <a:effectRef idx="0"/>
          <a:fontRef idx="minor"/>
        </p:style>
      </p:sp>
      <p:sp>
        <p:nvSpPr>
          <p:cNvPr id="604" name="CustomShape 5"/>
          <p:cNvSpPr/>
          <p:nvPr/>
        </p:nvSpPr>
        <p:spPr>
          <a:xfrm>
            <a:off x="170640" y="353160"/>
            <a:ext cx="8654760" cy="640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ARCHIVER LES Données XML / XHL</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05" name="CustomShape 6"/>
          <p:cNvSpPr/>
          <p:nvPr/>
        </p:nvSpPr>
        <p:spPr>
          <a:xfrm>
            <a:off x="125640" y="1229040"/>
            <a:ext cx="8654760" cy="52729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2000" spc="-1" strike="noStrike">
                <a:solidFill>
                  <a:srgbClr val="44546a"/>
                </a:solidFill>
                <a:uFill>
                  <a:solidFill>
                    <a:srgbClr val="ffffff"/>
                  </a:solidFill>
                </a:uFill>
                <a:latin typeface="Arial"/>
                <a:ea typeface="ヒラギノ角ゴ Pro W3"/>
              </a:rPr>
              <a:t>Altaïr conserve les données XML et le fichier projet du rapport avec un archivage spécifique au format compressé </a:t>
            </a:r>
            <a:r>
              <a:rPr b="1" lang="fr-FR" sz="2000" spc="-1" strike="noStrike">
                <a:solidFill>
                  <a:srgbClr val="44546a"/>
                </a:solidFill>
                <a:uFill>
                  <a:solidFill>
                    <a:srgbClr val="ffffff"/>
                  </a:solidFill>
                </a:uFill>
                <a:latin typeface="Arial"/>
                <a:ea typeface="ヒラギノ角ゴ Pro W3"/>
              </a:rPr>
              <a:t>.arch</a:t>
            </a:r>
            <a:r>
              <a:rPr b="0" lang="fr-FR" sz="2000" spc="-1" strike="noStrike">
                <a:solidFill>
                  <a:srgbClr val="44546a"/>
                </a:solidFill>
                <a:uFill>
                  <a:solidFill>
                    <a:srgbClr val="ffffff"/>
                  </a:solidFill>
                </a:uFill>
                <a:latin typeface="Arial"/>
                <a:ea typeface="ヒラギノ角ゴ Pro W3"/>
              </a:rPr>
              <a:t> permettant de restituer toutes les données, les projets </a:t>
            </a:r>
            <a:r>
              <a:rPr b="1" lang="fr-FR" sz="2000" spc="-1" strike="noStrike">
                <a:solidFill>
                  <a:srgbClr val="44546a"/>
                </a:solidFill>
                <a:uFill>
                  <a:solidFill>
                    <a:srgbClr val="ffffff"/>
                  </a:solidFill>
                </a:uFill>
                <a:latin typeface="Arial"/>
                <a:ea typeface="ヒラギノ角ゴ Pro W3"/>
              </a:rPr>
              <a:t>.alt</a:t>
            </a:r>
            <a:r>
              <a:rPr b="0" lang="fr-FR" sz="2000" spc="-1" strike="noStrike">
                <a:solidFill>
                  <a:srgbClr val="44546a"/>
                </a:solidFill>
                <a:uFill>
                  <a:solidFill>
                    <a:srgbClr val="ffffff"/>
                  </a:solidFill>
                </a:uFill>
                <a:latin typeface="Arial"/>
                <a:ea typeface="ヒラギノ角ゴ Pro W3"/>
              </a:rPr>
              <a:t> et les rapports d’analyse.</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Mode opératoire pour l’archivage et la restauration les données :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Dialogue des paramètres </a:t>
            </a:r>
            <a:r>
              <a:rPr b="0" lang="fr-FR" sz="2000" spc="-1" strike="noStrike">
                <a:solidFill>
                  <a:srgbClr val="44546a"/>
                </a:solidFill>
                <a:uFill>
                  <a:solidFill>
                    <a:srgbClr val="ffffff"/>
                  </a:solidFill>
                </a:uFill>
                <a:latin typeface="Arial"/>
                <a:ea typeface="ヒラギノ角ゴ Pro W3"/>
              </a:rPr>
              <a:t>	</a:t>
            </a: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Cocher la case Données tableur (=bases CSV) ou la case Bases XML (=bases de paye), ou la case </a:t>
            </a: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Tout, selon l’étendue de l’archivage souhaité et cliquer sur  </a:t>
            </a: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Accepter</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Puis Fichier &gt; Archiver ou icône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p:txBody>
      </p:sp>
      <p:sp>
        <p:nvSpPr>
          <p:cNvPr id="606" name="CustomShape 7"/>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3DF90741-1CDC-415B-9D9F-A4B8E043FFF3}"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07" name="Image 8" descr=""/>
          <p:cNvPicPr/>
          <p:nvPr/>
        </p:nvPicPr>
        <p:blipFill>
          <a:blip r:embed="rId1"/>
          <a:stretch/>
        </p:blipFill>
        <p:spPr>
          <a:xfrm>
            <a:off x="356400" y="2479680"/>
            <a:ext cx="8120880" cy="1137600"/>
          </a:xfrm>
          <a:prstGeom prst="rect">
            <a:avLst/>
          </a:prstGeom>
          <a:ln>
            <a:noFill/>
          </a:ln>
        </p:spPr>
      </p:pic>
      <p:sp>
        <p:nvSpPr>
          <p:cNvPr id="608" name="CustomShape 8"/>
          <p:cNvSpPr/>
          <p:nvPr/>
        </p:nvSpPr>
        <p:spPr>
          <a:xfrm>
            <a:off x="676080" y="4515480"/>
            <a:ext cx="233640" cy="1094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09" name="Image 19" descr=""/>
          <p:cNvPicPr/>
          <p:nvPr/>
        </p:nvPicPr>
        <p:blipFill>
          <a:blip r:embed="rId2"/>
          <a:srcRect l="17385" t="37029" r="77500" b="22769"/>
          <a:stretch/>
        </p:blipFill>
        <p:spPr>
          <a:xfrm>
            <a:off x="4803840" y="5832360"/>
            <a:ext cx="412560" cy="455760"/>
          </a:xfrm>
          <a:prstGeom prst="rect">
            <a:avLst/>
          </a:prstGeom>
          <a:ln>
            <a:noFill/>
          </a:ln>
        </p:spPr>
      </p:pic>
      <p:sp>
        <p:nvSpPr>
          <p:cNvPr id="610" name="CustomShape 9"/>
          <p:cNvSpPr/>
          <p:nvPr/>
        </p:nvSpPr>
        <p:spPr>
          <a:xfrm>
            <a:off x="676080" y="6013080"/>
            <a:ext cx="233640" cy="1094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11" name="Image 8" descr=""/>
          <p:cNvPicPr/>
          <p:nvPr/>
        </p:nvPicPr>
        <p:blipFill>
          <a:blip r:embed="rId3"/>
          <a:srcRect l="82034" t="41398" r="12789" b="27599"/>
          <a:stretch/>
        </p:blipFill>
        <p:spPr>
          <a:xfrm>
            <a:off x="4034160" y="4394520"/>
            <a:ext cx="418320" cy="351360"/>
          </a:xfrm>
          <a:prstGeom prst="rect">
            <a:avLst/>
          </a:prstGeom>
          <a:ln>
            <a:noFill/>
          </a:ln>
        </p:spPr>
      </p:pic>
      <p:sp>
        <p:nvSpPr>
          <p:cNvPr id="612" name="CustomShape 10"/>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CustomShape 1"/>
          <p:cNvSpPr/>
          <p:nvPr/>
        </p:nvSpPr>
        <p:spPr>
          <a:xfrm>
            <a:off x="1114920" y="6449040"/>
            <a:ext cx="562716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614" name="CustomShape 2"/>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412136E4-73B0-46AF-931C-7EE0EE0EE26C}"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15" name="Image 3" descr=""/>
          <p:cNvPicPr/>
          <p:nvPr/>
        </p:nvPicPr>
        <p:blipFill>
          <a:blip r:embed="rId1"/>
          <a:stretch/>
        </p:blipFill>
        <p:spPr>
          <a:xfrm>
            <a:off x="1114920" y="43560"/>
            <a:ext cx="6912720" cy="6493680"/>
          </a:xfrm>
          <a:prstGeom prst="rect">
            <a:avLst/>
          </a:prstGeom>
          <a:ln>
            <a:noFill/>
          </a:ln>
        </p:spPr>
      </p:pic>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CustomShape 1"/>
          <p:cNvSpPr/>
          <p:nvPr/>
        </p:nvSpPr>
        <p:spPr>
          <a:xfrm>
            <a:off x="170640" y="1052640"/>
            <a:ext cx="8654760" cy="1999080"/>
          </a:xfrm>
          <a:prstGeom prst="rect">
            <a:avLst/>
          </a:prstGeom>
          <a:noFill/>
          <a:ln>
            <a:noFill/>
          </a:ln>
        </p:spPr>
        <p:style>
          <a:lnRef idx="0"/>
          <a:fillRef idx="0"/>
          <a:effectRef idx="0"/>
          <a:fontRef idx="minor"/>
        </p:style>
      </p:sp>
      <p:sp>
        <p:nvSpPr>
          <p:cNvPr id="617" name="CustomShape 2"/>
          <p:cNvSpPr/>
          <p:nvPr/>
        </p:nvSpPr>
        <p:spPr>
          <a:xfrm>
            <a:off x="170640" y="1120680"/>
            <a:ext cx="8889840" cy="4173840"/>
          </a:xfrm>
          <a:prstGeom prst="rect">
            <a:avLst/>
          </a:prstGeom>
          <a:noFill/>
          <a:ln>
            <a:noFill/>
          </a:ln>
        </p:spPr>
        <p:style>
          <a:lnRef idx="0"/>
          <a:fillRef idx="0"/>
          <a:effectRef idx="0"/>
          <a:fontRef idx="minor"/>
        </p:style>
      </p:sp>
      <p:sp>
        <p:nvSpPr>
          <p:cNvPr id="618" name="CustomShape 3"/>
          <p:cNvSpPr/>
          <p:nvPr/>
        </p:nvSpPr>
        <p:spPr>
          <a:xfrm>
            <a:off x="1332000" y="6321600"/>
            <a:ext cx="6476760" cy="176040"/>
          </a:xfrm>
          <a:prstGeom prst="rect">
            <a:avLst/>
          </a:prstGeom>
          <a:noFill/>
          <a:ln>
            <a:noFill/>
          </a:ln>
        </p:spPr>
        <p:style>
          <a:lnRef idx="0"/>
          <a:fillRef idx="0"/>
          <a:effectRef idx="0"/>
          <a:fontRef idx="minor"/>
        </p:style>
      </p:sp>
      <p:sp>
        <p:nvSpPr>
          <p:cNvPr id="619" name="CustomShape 4"/>
          <p:cNvSpPr/>
          <p:nvPr/>
        </p:nvSpPr>
        <p:spPr>
          <a:xfrm>
            <a:off x="7883640" y="6321600"/>
            <a:ext cx="896760" cy="176040"/>
          </a:xfrm>
          <a:prstGeom prst="rect">
            <a:avLst/>
          </a:prstGeom>
          <a:noFill/>
          <a:ln>
            <a:noFill/>
          </a:ln>
        </p:spPr>
        <p:style>
          <a:lnRef idx="0"/>
          <a:fillRef idx="0"/>
          <a:effectRef idx="0"/>
          <a:fontRef idx="minor"/>
        </p:style>
      </p:sp>
      <p:sp>
        <p:nvSpPr>
          <p:cNvPr id="620" name="CustomShape 5"/>
          <p:cNvSpPr/>
          <p:nvPr/>
        </p:nvSpPr>
        <p:spPr>
          <a:xfrm>
            <a:off x="170640" y="353160"/>
            <a:ext cx="8654760" cy="640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Désarchiver LES Données XML / XHL</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21" name="CustomShape 6"/>
          <p:cNvSpPr/>
          <p:nvPr/>
        </p:nvSpPr>
        <p:spPr>
          <a:xfrm>
            <a:off x="243000" y="994680"/>
            <a:ext cx="8654760" cy="58827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Restaurer les données XHL archivées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	</a:t>
            </a:r>
            <a:r>
              <a:rPr b="0" lang="fr-FR" sz="2000" spc="-1" strike="noStrike">
                <a:solidFill>
                  <a:srgbClr val="44546a"/>
                </a:solidFill>
                <a:uFill>
                  <a:solidFill>
                    <a:srgbClr val="ffffff"/>
                  </a:solidFill>
                </a:uFill>
                <a:latin typeface="Arial"/>
                <a:ea typeface="ヒラギノ角ゴ Pro W3"/>
              </a:rPr>
              <a:t>Ouvrir le dialogue de configuration, dans l’encadré Archivage cliquer dans l’encadré </a:t>
            </a:r>
            <a:r>
              <a:rPr b="1" lang="fr-FR" sz="2000" spc="-1" strike="noStrike">
                <a:solidFill>
                  <a:srgbClr val="44546a"/>
                </a:solidFill>
                <a:uFill>
                  <a:solidFill>
                    <a:srgbClr val="ffffff"/>
                  </a:solidFill>
                </a:uFill>
                <a:latin typeface="Arial"/>
                <a:ea typeface="ヒラギノ角ゴ Pro W3"/>
              </a:rPr>
              <a:t>Archivage et Restauration</a:t>
            </a:r>
            <a:r>
              <a:rPr b="0" lang="fr-FR" sz="2000" spc="-1" strike="noStrike">
                <a:solidFill>
                  <a:srgbClr val="44546a"/>
                </a:solidFill>
                <a:uFill>
                  <a:solidFill>
                    <a:srgbClr val="ffffff"/>
                  </a:solidFill>
                </a:uFill>
                <a:latin typeface="Arial"/>
                <a:ea typeface="ヒラギノ角ゴ Pro W3"/>
              </a:rPr>
              <a:t> la case qui correspond à l’étendue du désarchivage souhaité (Données CSV ou Bases XML, ou bien Tout)</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cc"/>
                </a:solidFill>
                <a:uFill>
                  <a:solidFill>
                    <a:srgbClr val="ffffff"/>
                  </a:solidFill>
                </a:uFill>
                <a:latin typeface="Arial"/>
                <a:ea typeface="ヒラギノ角ゴ Pro W3"/>
              </a:rPr>
              <a:t>	</a:t>
            </a:r>
            <a:r>
              <a:rPr b="1" lang="fr-FR" sz="2000" spc="-1" strike="noStrike">
                <a:solidFill>
                  <a:srgbClr val="000000"/>
                </a:solidFill>
                <a:uFill>
                  <a:solidFill>
                    <a:srgbClr val="ffffff"/>
                  </a:solidFill>
                </a:uFill>
                <a:latin typeface="Arial"/>
                <a:ea typeface="ヒラギノ角ゴ Pro W3"/>
              </a:rPr>
              <a:t>Fichier</a:t>
            </a:r>
            <a:r>
              <a:rPr b="1" lang="fr-FR" sz="2000" spc="-1" strike="noStrike">
                <a:solidFill>
                  <a:srgbClr val="44546a"/>
                </a:solidFill>
                <a:uFill>
                  <a:solidFill>
                    <a:srgbClr val="ffffff"/>
                  </a:solidFill>
                </a:uFill>
                <a:latin typeface="Arial"/>
                <a:ea typeface="ヒラギノ角ゴ Pro W3"/>
              </a:rPr>
              <a:t> &gt; Désarchiver ou icône correspondante</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Décompression sur la clef USB3 dédiée.</a:t>
            </a: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Les rapports, leurs données auxiliaires et le projet sont toujours désarchivés.</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p:txBody>
      </p:sp>
      <p:sp>
        <p:nvSpPr>
          <p:cNvPr id="622" name="CustomShape 7"/>
          <p:cNvSpPr/>
          <p:nvPr/>
        </p:nvSpPr>
        <p:spPr>
          <a:xfrm>
            <a:off x="1652760" y="6427800"/>
            <a:ext cx="550512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623" name="CustomShape 8"/>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D94736CC-2F78-488F-AE64-B45C31AD1741}"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624" name="CustomShape 9"/>
          <p:cNvSpPr/>
          <p:nvPr/>
        </p:nvSpPr>
        <p:spPr>
          <a:xfrm>
            <a:off x="442080" y="200844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25" name="CustomShape 10"/>
          <p:cNvSpPr/>
          <p:nvPr/>
        </p:nvSpPr>
        <p:spPr>
          <a:xfrm>
            <a:off x="442080" y="351072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26" name="Image 9" descr=""/>
          <p:cNvPicPr/>
          <p:nvPr/>
        </p:nvPicPr>
        <p:blipFill>
          <a:blip r:embed="rId1"/>
          <a:stretch/>
        </p:blipFill>
        <p:spPr>
          <a:xfrm>
            <a:off x="546840" y="3944880"/>
            <a:ext cx="8047080" cy="1195200"/>
          </a:xfrm>
          <a:prstGeom prst="rect">
            <a:avLst/>
          </a:prstGeom>
          <a:ln>
            <a:noFill/>
          </a:ln>
        </p:spPr>
      </p:pic>
      <p:sp>
        <p:nvSpPr>
          <p:cNvPr id="627" name="Line 11"/>
          <p:cNvSpPr/>
          <p:nvPr/>
        </p:nvSpPr>
        <p:spPr>
          <a:xfrm>
            <a:off x="7358040" y="3014280"/>
            <a:ext cx="1800" cy="1586520"/>
          </a:xfrm>
          <a:prstGeom prst="line">
            <a:avLst/>
          </a:prstGeom>
          <a:ln>
            <a:solidFill>
              <a:srgbClr val="ff0000"/>
            </a:solidFill>
            <a:tailEnd len="med" type="triangle" w="med"/>
          </a:ln>
        </p:spPr>
        <p:style>
          <a:lnRef idx="0"/>
          <a:fillRef idx="0"/>
          <a:effectRef idx="0"/>
          <a:fontRef idx="minor"/>
        </p:style>
      </p:sp>
      <p:sp>
        <p:nvSpPr>
          <p:cNvPr id="628" name="CustomShape 12"/>
          <p:cNvSpPr/>
          <p:nvPr/>
        </p:nvSpPr>
        <p:spPr>
          <a:xfrm flipH="1">
            <a:off x="2612520" y="3793680"/>
            <a:ext cx="360" cy="680040"/>
          </a:xfrm>
          <a:custGeom>
            <a:avLst/>
            <a:gdLst/>
            <a:ahLst/>
            <a:rect l="l" t="t" r="r" b="b"/>
            <a:pathLst>
              <a:path w="21600" h="21600">
                <a:moveTo>
                  <a:pt x="0" y="0"/>
                </a:moveTo>
                <a:lnTo>
                  <a:pt x="21600" y="21600"/>
                </a:lnTo>
              </a:path>
            </a:pathLst>
          </a:custGeom>
          <a:noFill/>
          <a:ln w="9000">
            <a:solidFill>
              <a:srgbClr val="be4b48"/>
            </a:solidFill>
            <a:round/>
            <a:tailEnd len="med" type="triangle" w="med"/>
          </a:ln>
        </p:spPr>
        <p:style>
          <a:lnRef idx="1">
            <a:schemeClr val="accent2"/>
          </a:lnRef>
          <a:fillRef idx="0">
            <a:schemeClr val="accent2"/>
          </a:fillRef>
          <a:effectRef idx="0">
            <a:schemeClr val="accent2"/>
          </a:effectRef>
          <a:fontRef idx="minor"/>
        </p:style>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251640" y="1124640"/>
            <a:ext cx="8805240" cy="191340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uFill>
                  <a:solidFill>
                    <a:srgbClr val="ffffff"/>
                  </a:solidFill>
                </a:uFill>
                <a:latin typeface="Arial"/>
                <a:ea typeface="ヒラギノ角ゴ Pro W3"/>
              </a:rPr>
              <a:t>Exporter les bases au format CSV et les rapports d’analyse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Cliquer sur </a:t>
            </a:r>
            <a:r>
              <a:rPr b="1" lang="fr-FR" sz="1800" spc="-1" strike="noStrike">
                <a:solidFill>
                  <a:srgbClr val="000000"/>
                </a:solidFill>
                <a:uFill>
                  <a:solidFill>
                    <a:srgbClr val="ffffff"/>
                  </a:solidFill>
                </a:uFill>
                <a:latin typeface="Arial"/>
                <a:ea typeface="ヒラギノ角ゴ Pro W3"/>
              </a:rPr>
              <a:t>Options </a:t>
            </a:r>
            <a:r>
              <a:rPr b="0" lang="fr-FR" sz="1800" spc="-1" strike="noStrike">
                <a:solidFill>
                  <a:srgbClr val="000000"/>
                </a:solidFill>
                <a:uFill>
                  <a:solidFill>
                    <a:srgbClr val="ffffff"/>
                  </a:solidFill>
                </a:uFill>
                <a:latin typeface="Arial"/>
                <a:ea typeface="ヒラギノ角ゴ Pro W3"/>
              </a:rPr>
              <a:t>pour ouvrir le dialogue des paramètres</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Cliquer sur </a:t>
            </a:r>
            <a:r>
              <a:rPr b="1" lang="fr-FR" sz="1800" spc="-1" strike="noStrike">
                <a:solidFill>
                  <a:srgbClr val="000000"/>
                </a:solidFill>
                <a:uFill>
                  <a:solidFill>
                    <a:srgbClr val="ffffff"/>
                  </a:solidFill>
                </a:uFill>
                <a:latin typeface="Arial"/>
                <a:ea typeface="ヒラギノ角ゴ Pro W3"/>
              </a:rPr>
              <a:t>Format</a:t>
            </a:r>
            <a:r>
              <a:rPr b="0" lang="fr-FR" sz="1800" spc="-1" strike="noStrike">
                <a:solidFill>
                  <a:srgbClr val="000000"/>
                </a:solidFill>
                <a:uFill>
                  <a:solidFill>
                    <a:srgbClr val="ffffff"/>
                  </a:solidFill>
                </a:uFill>
                <a:latin typeface="Arial"/>
                <a:ea typeface="ヒラギノ角ゴ Pro W3"/>
              </a:rPr>
              <a:t>, puis dans « Exportation » cocher la case </a:t>
            </a:r>
            <a:r>
              <a:rPr b="1" lang="fr-FR" sz="1800" spc="-1" strike="noStrike">
                <a:solidFill>
                  <a:srgbClr val="000000"/>
                </a:solidFill>
                <a:uFill>
                  <a:solidFill>
                    <a:srgbClr val="ffffff"/>
                  </a:solidFill>
                </a:uFill>
                <a:latin typeface="Arial"/>
                <a:ea typeface="ヒラギノ角ゴ Pro W3"/>
              </a:rPr>
              <a:t>Tout</a:t>
            </a:r>
            <a:r>
              <a:rPr b="0" lang="fr-FR" sz="1800" spc="-1" strike="noStrike">
                <a:solidFill>
                  <a:srgbClr val="000000"/>
                </a:solidFill>
                <a:uFill>
                  <a:solidFill>
                    <a:srgbClr val="ffffff"/>
                  </a:solidFill>
                </a:uFill>
                <a:latin typeface="Calibri"/>
                <a:ea typeface="ヒラギノ角ゴ Pro W3"/>
              </a:rPr>
              <a:t>, si toutes les données de paye doivent être exportées (paye, bases CSV, projets, rapports et bases auxiliaires…). Sinon Cocher </a:t>
            </a:r>
            <a:r>
              <a:rPr b="1" lang="fr-FR" sz="1800" spc="-1" strike="noStrike">
                <a:solidFill>
                  <a:srgbClr val="000000"/>
                </a:solidFill>
                <a:uFill>
                  <a:solidFill>
                    <a:srgbClr val="ffffff"/>
                  </a:solidFill>
                </a:uFill>
                <a:latin typeface="Calibri"/>
                <a:ea typeface="ヒラギノ角ゴ Pro W3"/>
              </a:rPr>
              <a:t>Données Tableur</a:t>
            </a:r>
            <a:r>
              <a:rPr b="0" lang="fr-FR" sz="1800" spc="-1" strike="noStrike">
                <a:solidFill>
                  <a:srgbClr val="000000"/>
                </a:solidFill>
                <a:uFill>
                  <a:solidFill>
                    <a:srgbClr val="ffffff"/>
                  </a:solidFill>
                </a:uFill>
                <a:latin typeface="Calibri"/>
                <a:ea typeface="ヒラギノ角ゴ Pro W3"/>
              </a:rPr>
              <a:t> pour les bases CSV ou </a:t>
            </a:r>
            <a:r>
              <a:rPr b="1" lang="fr-FR" sz="1800" spc="-1" strike="noStrike">
                <a:solidFill>
                  <a:srgbClr val="000000"/>
                </a:solidFill>
                <a:uFill>
                  <a:solidFill>
                    <a:srgbClr val="ffffff"/>
                  </a:solidFill>
                </a:uFill>
                <a:latin typeface="Calibri"/>
                <a:ea typeface="ヒラギノ角ゴ Pro W3"/>
              </a:rPr>
              <a:t>Bases XML </a:t>
            </a:r>
            <a:r>
              <a:rPr b="0" lang="fr-FR" sz="1800" spc="-1" strike="noStrike">
                <a:solidFill>
                  <a:srgbClr val="000000"/>
                </a:solidFill>
                <a:uFill>
                  <a:solidFill>
                    <a:srgbClr val="ffffff"/>
                  </a:solidFill>
                </a:uFill>
                <a:latin typeface="Calibri"/>
                <a:ea typeface="ヒラギノ角ゴ Pro W3"/>
              </a:rPr>
              <a:t>pour les bases de paye.  </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ヒラギノ角ゴ Pro W3"/>
              </a:rPr>
              <a:t>	</a:t>
            </a:r>
            <a:r>
              <a:rPr b="0" lang="fr-FR" sz="1800" spc="-1" strike="noStrike">
                <a:solidFill>
                  <a:srgbClr val="000000"/>
                </a:solidFill>
                <a:uFill>
                  <a:solidFill>
                    <a:srgbClr val="ffffff"/>
                  </a:solidFill>
                </a:uFill>
                <a:latin typeface="Arial"/>
                <a:ea typeface="ヒラギノ角ゴ Pro W3"/>
              </a:rPr>
              <a:t>Cliquer sur l’icône d’exportation</a:t>
            </a:r>
            <a:endParaRPr b="0" lang="fr-FR" sz="1800" spc="-1" strike="noStrike">
              <a:solidFill>
                <a:srgbClr val="000000"/>
              </a:solidFill>
              <a:uFill>
                <a:solidFill>
                  <a:srgbClr val="ffffff"/>
                </a:solidFill>
              </a:uFill>
              <a:latin typeface="Arial"/>
            </a:endParaRPr>
          </a:p>
        </p:txBody>
      </p:sp>
      <p:sp>
        <p:nvSpPr>
          <p:cNvPr id="630" name="CustomShape 2"/>
          <p:cNvSpPr/>
          <p:nvPr/>
        </p:nvSpPr>
        <p:spPr>
          <a:xfrm>
            <a:off x="7883640" y="6321600"/>
            <a:ext cx="896760" cy="176040"/>
          </a:xfrm>
          <a:prstGeom prst="rect">
            <a:avLst/>
          </a:prstGeom>
          <a:noFill/>
          <a:ln>
            <a:noFill/>
          </a:ln>
        </p:spPr>
        <p:style>
          <a:lnRef idx="0"/>
          <a:fillRef idx="0"/>
          <a:effectRef idx="0"/>
          <a:fontRef idx="minor"/>
        </p:style>
      </p:sp>
      <p:sp>
        <p:nvSpPr>
          <p:cNvPr id="631" name="CustomShape 3"/>
          <p:cNvSpPr/>
          <p:nvPr/>
        </p:nvSpPr>
        <p:spPr>
          <a:xfrm>
            <a:off x="608760" y="303840"/>
            <a:ext cx="8061480" cy="6649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uFill>
                  <a:solidFill>
                    <a:srgbClr val="ffffff"/>
                  </a:solidFill>
                </a:uFill>
                <a:latin typeface="Times New Roman"/>
                <a:ea typeface="ヒラギノ角ゴ Pro W3"/>
              </a:rPr>
              <a:t>Exporter les bases de données au format csv et les rapports</a:t>
            </a:r>
            <a:endParaRPr b="0" lang="fr-FR" sz="1800" spc="-1" strike="noStrike">
              <a:solidFill>
                <a:srgbClr val="000000"/>
              </a:solidFill>
              <a:uFill>
                <a:solidFill>
                  <a:srgbClr val="ffffff"/>
                </a:solidFill>
              </a:uFill>
              <a:latin typeface="Arial"/>
            </a:endParaRPr>
          </a:p>
        </p:txBody>
      </p:sp>
      <p:sp>
        <p:nvSpPr>
          <p:cNvPr id="632" name="CustomShape 4"/>
          <p:cNvSpPr/>
          <p:nvPr/>
        </p:nvSpPr>
        <p:spPr>
          <a:xfrm>
            <a:off x="746280" y="1735920"/>
            <a:ext cx="285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3" name="CustomShape 5"/>
          <p:cNvSpPr/>
          <p:nvPr/>
        </p:nvSpPr>
        <p:spPr>
          <a:xfrm>
            <a:off x="741960" y="3390480"/>
            <a:ext cx="285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4" name="CustomShape 6"/>
          <p:cNvSpPr/>
          <p:nvPr/>
        </p:nvSpPr>
        <p:spPr>
          <a:xfrm>
            <a:off x="383760" y="5189040"/>
            <a:ext cx="8759880" cy="1279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Arial"/>
                <a:ea typeface="DejaVu Sans"/>
              </a:rPr>
              <a:t>	</a:t>
            </a:r>
            <a:r>
              <a:rPr b="0" lang="fr-FR" sz="1800" spc="-1" strike="noStrike">
                <a:solidFill>
                  <a:srgbClr val="000000"/>
                </a:solidFill>
                <a:uFill>
                  <a:solidFill>
                    <a:srgbClr val="ffffff"/>
                  </a:solidFill>
                </a:uFill>
                <a:latin typeface="Arial"/>
                <a:ea typeface="DejaVu Sans"/>
              </a:rPr>
              <a:t>Choisir le dossier pour l’exportation des données. </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DejaVu Sans"/>
              </a:rPr>
              <a:t>	</a:t>
            </a:r>
            <a:r>
              <a:rPr b="0" lang="fr-FR" sz="1800" spc="-1" strike="noStrike">
                <a:solidFill>
                  <a:srgbClr val="000000"/>
                </a:solidFill>
                <a:uFill>
                  <a:solidFill>
                    <a:srgbClr val="ffffff"/>
                  </a:solidFill>
                </a:uFill>
                <a:latin typeface="Arial"/>
                <a:ea typeface="DejaVu Sans"/>
              </a:rPr>
              <a:t>Possibilité de créer un dossier par clic droit.</a:t>
            </a: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DejaVu Sans"/>
              </a:rPr>
              <a:t>	</a:t>
            </a:r>
            <a:r>
              <a:rPr b="0" lang="fr-FR" sz="1800" spc="-1" strike="noStrike">
                <a:solidFill>
                  <a:srgbClr val="000000"/>
                </a:solidFill>
                <a:uFill>
                  <a:solidFill>
                    <a:srgbClr val="ffffff"/>
                  </a:solidFill>
                </a:uFill>
                <a:latin typeface="Arial"/>
                <a:ea typeface="DejaVu Sans"/>
              </a:rPr>
              <a:t>Attention : les données doivent avoir été importées et exportées auparavant.</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pic>
        <p:nvPicPr>
          <p:cNvPr id="635" name="Image 4" descr=""/>
          <p:cNvPicPr/>
          <p:nvPr/>
        </p:nvPicPr>
        <p:blipFill>
          <a:blip r:embed="rId1"/>
          <a:srcRect l="13765" t="19344" r="17116" b="16388"/>
          <a:stretch/>
        </p:blipFill>
        <p:spPr>
          <a:xfrm>
            <a:off x="7327080" y="1639080"/>
            <a:ext cx="317880" cy="335160"/>
          </a:xfrm>
          <a:prstGeom prst="rect">
            <a:avLst/>
          </a:prstGeom>
          <a:ln>
            <a:noFill/>
          </a:ln>
        </p:spPr>
      </p:pic>
      <p:sp>
        <p:nvSpPr>
          <p:cNvPr id="636" name="CustomShape 7"/>
          <p:cNvSpPr/>
          <p:nvPr/>
        </p:nvSpPr>
        <p:spPr>
          <a:xfrm>
            <a:off x="2257560" y="6523560"/>
            <a:ext cx="47642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a:t>
            </a:r>
            <a:endParaRPr b="0" lang="fr-FR" sz="900" spc="-1" strike="noStrike">
              <a:solidFill>
                <a:srgbClr val="000000"/>
              </a:solidFill>
              <a:uFill>
                <a:solidFill>
                  <a:srgbClr val="ffffff"/>
                </a:solidFill>
              </a:uFill>
              <a:latin typeface="Arial"/>
            </a:endParaRPr>
          </a:p>
        </p:txBody>
      </p:sp>
      <p:sp>
        <p:nvSpPr>
          <p:cNvPr id="637" name="CustomShape 8"/>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032B4C02-10DB-4177-AFA1-70B6FA0EBDD0}"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38" name="Image 1" descr=""/>
          <p:cNvPicPr/>
          <p:nvPr/>
        </p:nvPicPr>
        <p:blipFill>
          <a:blip r:embed="rId2"/>
          <a:stretch/>
        </p:blipFill>
        <p:spPr>
          <a:xfrm>
            <a:off x="608760" y="3755520"/>
            <a:ext cx="8160840" cy="1168920"/>
          </a:xfrm>
          <a:prstGeom prst="rect">
            <a:avLst/>
          </a:prstGeom>
          <a:ln>
            <a:noFill/>
          </a:ln>
        </p:spPr>
      </p:pic>
      <p:sp>
        <p:nvSpPr>
          <p:cNvPr id="639" name="CustomShape 9"/>
          <p:cNvSpPr/>
          <p:nvPr/>
        </p:nvSpPr>
        <p:spPr>
          <a:xfrm flipH="1">
            <a:off x="1769040" y="3657600"/>
            <a:ext cx="92880" cy="64764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640" name="CustomShape 10"/>
          <p:cNvSpPr/>
          <p:nvPr/>
        </p:nvSpPr>
        <p:spPr>
          <a:xfrm>
            <a:off x="858240" y="5393880"/>
            <a:ext cx="285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1" name="CustomShape 11"/>
          <p:cNvSpPr/>
          <p:nvPr/>
        </p:nvSpPr>
        <p:spPr>
          <a:xfrm>
            <a:off x="141120" y="3253320"/>
            <a:ext cx="8759880" cy="5446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uFill>
                  <a:solidFill>
                    <a:srgbClr val="ffffff"/>
                  </a:solidFill>
                </a:uFill>
                <a:latin typeface="Arial"/>
                <a:ea typeface="DejaVu Sans"/>
              </a:rPr>
              <a:t>	</a:t>
            </a:r>
            <a:r>
              <a:rPr b="0" lang="fr-FR" sz="1800" spc="-1" strike="noStrike">
                <a:solidFill>
                  <a:srgbClr val="000000"/>
                </a:solidFill>
                <a:uFill>
                  <a:solidFill>
                    <a:srgbClr val="ffffff"/>
                  </a:solidFill>
                </a:uFill>
                <a:latin typeface="Arial"/>
                <a:ea typeface="DejaVu Sans"/>
              </a:rPr>
              <a:t>Cliquer sur l’icône d’exportation.</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algn="just">
              <a:lnSpc>
                <a:spcPct val="100000"/>
              </a:lnSpc>
            </a:pPr>
            <a:r>
              <a:rPr b="0" lang="fr-FR" sz="1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
          <p:cNvSpPr/>
          <p:nvPr/>
        </p:nvSpPr>
        <p:spPr>
          <a:xfrm>
            <a:off x="1963800" y="6511680"/>
            <a:ext cx="51994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643" name="CustomShape 2"/>
          <p:cNvSpPr/>
          <p:nvPr/>
        </p:nvSpPr>
        <p:spPr>
          <a:xfrm>
            <a:off x="6424560" y="635616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B1C0A514-C897-48FD-AA09-C1374A3B7986}"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44" name="Image 3" descr=""/>
          <p:cNvPicPr/>
          <p:nvPr/>
        </p:nvPicPr>
        <p:blipFill>
          <a:blip r:embed="rId1"/>
          <a:stretch/>
        </p:blipFill>
        <p:spPr>
          <a:xfrm>
            <a:off x="1184040" y="43560"/>
            <a:ext cx="6912720" cy="6493680"/>
          </a:xfrm>
          <a:prstGeom prst="rect">
            <a:avLst/>
          </a:prstGeom>
          <a:ln>
            <a:noFill/>
          </a:ln>
        </p:spPr>
      </p:pic>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503640" y="1052640"/>
            <a:ext cx="7988400" cy="392760"/>
          </a:xfrm>
          <a:prstGeom prst="rect">
            <a:avLst/>
          </a:prstGeom>
          <a:noFill/>
          <a:ln>
            <a:noFill/>
          </a:ln>
        </p:spPr>
        <p:style>
          <a:lnRef idx="0"/>
          <a:fillRef idx="0"/>
          <a:effectRef idx="0"/>
          <a:fontRef idx="minor"/>
        </p:style>
      </p:sp>
      <p:sp>
        <p:nvSpPr>
          <p:cNvPr id="646" name="CustomShape 2"/>
          <p:cNvSpPr/>
          <p:nvPr/>
        </p:nvSpPr>
        <p:spPr>
          <a:xfrm>
            <a:off x="125640" y="1481760"/>
            <a:ext cx="8889840" cy="4173840"/>
          </a:xfrm>
          <a:prstGeom prst="rect">
            <a:avLst/>
          </a:prstGeom>
          <a:noFill/>
          <a:ln>
            <a:noFill/>
          </a:ln>
        </p:spPr>
        <p:style>
          <a:lnRef idx="0"/>
          <a:fillRef idx="0"/>
          <a:effectRef idx="0"/>
          <a:fontRef idx="minor"/>
        </p:style>
        <p:txBody>
          <a:bodyPr lIns="0" rIns="0" tIns="0" bIns="0"/>
          <a:p>
            <a:pPr algn="just">
              <a:lnSpc>
                <a:spcPct val="100000"/>
              </a:lnSpc>
            </a:pPr>
            <a:r>
              <a:rPr b="0" lang="fr-FR" sz="2000" spc="-1" strike="noStrike">
                <a:solidFill>
                  <a:srgbClr val="0000cc"/>
                </a:solidFill>
                <a:uFill>
                  <a:solidFill>
                    <a:srgbClr val="ffffff"/>
                  </a:solidFill>
                </a:u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44546a"/>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Les écarts à la norme représentent environ 5 à 10 % des contrôles.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La localisation de ces anomalies dans le fichier de paye est une innovation par rapport à Xemelios.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Certains problèmes peuvent parfois être corrigés grâce à des fonctionnalités de correction (Icône Nettoyer). </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algn="just">
              <a:lnSpc>
                <a:spcPct val="100000"/>
              </a:lnSpc>
            </a:pPr>
            <a:r>
              <a:rPr b="0" lang="fr-FR" sz="2000" spc="-1" strike="noStrike">
                <a:solidFill>
                  <a:srgbClr val="000000"/>
                </a:solidFill>
                <a:uFill>
                  <a:solidFill>
                    <a:srgbClr val="ffffff"/>
                  </a:solidFill>
                </a:uFill>
                <a:latin typeface="Arial"/>
                <a:ea typeface="ヒラギノ角ゴ Pro W3"/>
              </a:rPr>
              <a:t>	</a:t>
            </a:r>
            <a:r>
              <a:rPr b="0" lang="fr-FR" sz="2000" spc="-1" strike="noStrike">
                <a:solidFill>
                  <a:srgbClr val="000000"/>
                </a:solidFill>
                <a:uFill>
                  <a:solidFill>
                    <a:srgbClr val="ffffff"/>
                  </a:solidFill>
                </a:uFill>
                <a:latin typeface="Arial"/>
                <a:ea typeface="ヒラギノ角ゴ Pro W3"/>
              </a:rPr>
              <a:t>Au-delà d’un certain seuil, conséquences évidentes pour l’examen de gestion (fiabilité du compte 64) et / ou la procédure juridictionnelle.</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p:txBody>
      </p:sp>
      <p:sp>
        <p:nvSpPr>
          <p:cNvPr id="647" name="CustomShape 3"/>
          <p:cNvSpPr/>
          <p:nvPr/>
        </p:nvSpPr>
        <p:spPr>
          <a:xfrm>
            <a:off x="1332000" y="6321600"/>
            <a:ext cx="6476760" cy="176040"/>
          </a:xfrm>
          <a:prstGeom prst="rect">
            <a:avLst/>
          </a:prstGeom>
          <a:noFill/>
          <a:ln>
            <a:noFill/>
          </a:ln>
        </p:spPr>
        <p:style>
          <a:lnRef idx="0"/>
          <a:fillRef idx="0"/>
          <a:effectRef idx="0"/>
          <a:fontRef idx="minor"/>
        </p:style>
      </p:sp>
      <p:sp>
        <p:nvSpPr>
          <p:cNvPr id="648" name="CustomShape 4"/>
          <p:cNvSpPr/>
          <p:nvPr/>
        </p:nvSpPr>
        <p:spPr>
          <a:xfrm>
            <a:off x="7883640" y="6321600"/>
            <a:ext cx="896760" cy="176040"/>
          </a:xfrm>
          <a:prstGeom prst="rect">
            <a:avLst/>
          </a:prstGeom>
          <a:noFill/>
          <a:ln>
            <a:noFill/>
          </a:ln>
        </p:spPr>
        <p:style>
          <a:lnRef idx="0"/>
          <a:fillRef idx="0"/>
          <a:effectRef idx="0"/>
          <a:fontRef idx="minor"/>
        </p:style>
      </p:sp>
      <p:sp>
        <p:nvSpPr>
          <p:cNvPr id="649" name="CustomShape 5"/>
          <p:cNvSpPr/>
          <p:nvPr/>
        </p:nvSpPr>
        <p:spPr>
          <a:xfrm>
            <a:off x="125640" y="332640"/>
            <a:ext cx="8889840" cy="8082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Contrôle DE Fiabilité DE LA paye </a:t>
            </a:r>
            <a:endParaRPr b="0" lang="fr-FR" sz="24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ET CORRECTIONS AUTOMATISEES</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50" name="CustomShape 6"/>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6454BAED-BFE6-45A7-9022-3AD0D3298CF1}"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651" name="CustomShape 7"/>
          <p:cNvSpPr/>
          <p:nvPr/>
        </p:nvSpPr>
        <p:spPr>
          <a:xfrm>
            <a:off x="503640" y="276804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2" name="CustomShape 8"/>
          <p:cNvSpPr/>
          <p:nvPr/>
        </p:nvSpPr>
        <p:spPr>
          <a:xfrm>
            <a:off x="503640" y="335772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3" name="CustomShape 9"/>
          <p:cNvSpPr/>
          <p:nvPr/>
        </p:nvSpPr>
        <p:spPr>
          <a:xfrm>
            <a:off x="503640" y="423792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4" name="CustomShape 10"/>
          <p:cNvSpPr/>
          <p:nvPr/>
        </p:nvSpPr>
        <p:spPr>
          <a:xfrm>
            <a:off x="503640" y="512604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5" name="CustomShape 11"/>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CustomShape 1"/>
          <p:cNvSpPr/>
          <p:nvPr/>
        </p:nvSpPr>
        <p:spPr>
          <a:xfrm>
            <a:off x="1710000" y="2836440"/>
            <a:ext cx="465120" cy="173160"/>
          </a:xfrm>
          <a:prstGeom prst="rect">
            <a:avLst/>
          </a:prstGeom>
          <a:solidFill>
            <a:srgbClr val="ffffff"/>
          </a:solidFill>
          <a:ln>
            <a:noFill/>
          </a:ln>
        </p:spPr>
        <p:style>
          <a:lnRef idx="0"/>
          <a:fillRef idx="0"/>
          <a:effectRef idx="0"/>
          <a:fontRef idx="minor"/>
        </p:style>
      </p:sp>
      <p:sp>
        <p:nvSpPr>
          <p:cNvPr id="657" name="CustomShape 2"/>
          <p:cNvSpPr/>
          <p:nvPr/>
        </p:nvSpPr>
        <p:spPr>
          <a:xfrm>
            <a:off x="137520" y="27504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1 : absence Irrégulière de ligne de paye</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58" name="CustomShape 3"/>
          <p:cNvSpPr/>
          <p:nvPr/>
        </p:nvSpPr>
        <p:spPr>
          <a:xfrm>
            <a:off x="3029040" y="6356520"/>
            <a:ext cx="30848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  7-8-9 mars 2017</a:t>
            </a:r>
            <a:endParaRPr b="0" lang="fr-FR" sz="900" spc="-1" strike="noStrike">
              <a:solidFill>
                <a:srgbClr val="000000"/>
              </a:solidFill>
              <a:uFill>
                <a:solidFill>
                  <a:srgbClr val="ffffff"/>
                </a:solidFill>
              </a:uFill>
              <a:latin typeface="Arial"/>
            </a:endParaRPr>
          </a:p>
        </p:txBody>
      </p:sp>
      <p:sp>
        <p:nvSpPr>
          <p:cNvPr id="659" name="CustomShape 4"/>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44996F22-F8F3-4AFE-A7D4-16452ADEC7D0}"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60" name="Image 2" descr=""/>
          <p:cNvPicPr/>
          <p:nvPr/>
        </p:nvPicPr>
        <p:blipFill>
          <a:blip r:embed="rId1"/>
          <a:srcRect l="0" t="0" r="12632" b="0"/>
          <a:stretch/>
        </p:blipFill>
        <p:spPr>
          <a:xfrm>
            <a:off x="137520" y="1045080"/>
            <a:ext cx="8801280" cy="5665680"/>
          </a:xfrm>
          <a:prstGeom prst="rect">
            <a:avLst/>
          </a:prstGeom>
          <a:ln>
            <a:noFill/>
          </a:ln>
        </p:spPr>
      </p:pic>
      <p:sp>
        <p:nvSpPr>
          <p:cNvPr id="661" name="CustomShape 5"/>
          <p:cNvSpPr/>
          <p:nvPr/>
        </p:nvSpPr>
        <p:spPr>
          <a:xfrm>
            <a:off x="7479000" y="6081480"/>
            <a:ext cx="283320" cy="84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62" name="CustomShape 6"/>
          <p:cNvSpPr/>
          <p:nvPr/>
        </p:nvSpPr>
        <p:spPr>
          <a:xfrm>
            <a:off x="8352000" y="4464000"/>
            <a:ext cx="719640" cy="5155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Pas de ligne de paye...</a:t>
            </a:r>
            <a:endParaRPr b="0" lang="fr-FR" sz="1000" spc="-1" strike="noStrike">
              <a:solidFill>
                <a:srgbClr val="000000"/>
              </a:solidFill>
              <a:uFill>
                <a:solidFill>
                  <a:srgbClr val="ffffff"/>
                </a:solidFill>
              </a:uFill>
              <a:latin typeface="Arial"/>
            </a:endParaRPr>
          </a:p>
        </p:txBody>
      </p:sp>
      <p:sp>
        <p:nvSpPr>
          <p:cNvPr id="663" name="CustomShape 7"/>
          <p:cNvSpPr/>
          <p:nvPr/>
        </p:nvSpPr>
        <p:spPr>
          <a:xfrm>
            <a:off x="8352000" y="5004360"/>
            <a:ext cx="719640" cy="5155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Mais un Net à Payer</a:t>
            </a:r>
            <a:endParaRPr b="0" lang="fr-FR" sz="1000" spc="-1" strike="noStrike">
              <a:solidFill>
                <a:srgbClr val="000000"/>
              </a:solidFill>
              <a:uFill>
                <a:solidFill>
                  <a:srgbClr val="ffffff"/>
                </a:solidFill>
              </a:uFill>
              <a:latin typeface="Arial"/>
            </a:endParaRPr>
          </a:p>
        </p:txBody>
      </p:sp>
      <p:sp>
        <p:nvSpPr>
          <p:cNvPr id="664" name="Line 8"/>
          <p:cNvSpPr/>
          <p:nvPr/>
        </p:nvSpPr>
        <p:spPr>
          <a:xfrm flipH="1">
            <a:off x="8064000" y="4680000"/>
            <a:ext cx="360000" cy="360"/>
          </a:xfrm>
          <a:prstGeom prst="line">
            <a:avLst/>
          </a:prstGeom>
          <a:ln>
            <a:tailEnd len="med" type="triangle" w="med"/>
          </a:ln>
        </p:spPr>
        <p:style>
          <a:lnRef idx="0"/>
          <a:fillRef idx="0"/>
          <a:effectRef idx="0"/>
          <a:fontRef idx="minor"/>
        </p:style>
      </p:sp>
      <p:sp>
        <p:nvSpPr>
          <p:cNvPr id="665" name="Line 9"/>
          <p:cNvSpPr/>
          <p:nvPr/>
        </p:nvSpPr>
        <p:spPr>
          <a:xfrm flipH="1">
            <a:off x="7992000" y="5184000"/>
            <a:ext cx="360000" cy="360"/>
          </a:xfrm>
          <a:prstGeom prst="line">
            <a:avLst/>
          </a:prstGeom>
          <a:ln>
            <a:tailEnd len="med" type="triangle" w="med"/>
          </a:ln>
        </p:spPr>
        <p:style>
          <a:lnRef idx="0"/>
          <a:fillRef idx="0"/>
          <a:effectRef idx="0"/>
          <a:fontRef idx="minor"/>
        </p:style>
      </p:sp>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CustomShape 1"/>
          <p:cNvSpPr/>
          <p:nvPr/>
        </p:nvSpPr>
        <p:spPr>
          <a:xfrm>
            <a:off x="457200" y="1604520"/>
            <a:ext cx="8227080" cy="3975120"/>
          </a:xfrm>
          <a:prstGeom prst="rect">
            <a:avLst/>
          </a:prstGeom>
          <a:noFill/>
          <a:ln>
            <a:noFill/>
          </a:ln>
        </p:spPr>
        <p:style>
          <a:lnRef idx="0"/>
          <a:fillRef idx="0"/>
          <a:effectRef idx="0"/>
          <a:fontRef idx="minor"/>
        </p:style>
      </p:sp>
      <p:sp>
        <p:nvSpPr>
          <p:cNvPr id="667" name="CustomShape 2"/>
          <p:cNvSpPr/>
          <p:nvPr/>
        </p:nvSpPr>
        <p:spPr>
          <a:xfrm>
            <a:off x="457200" y="322560"/>
            <a:ext cx="8227080" cy="6134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200" spc="-1" strike="noStrike" cap="all">
                <a:solidFill>
                  <a:srgbClr val="308087"/>
                </a:solidFill>
                <a:uFill>
                  <a:solidFill>
                    <a:srgbClr val="ffffff"/>
                  </a:solidFill>
                </a:uFill>
                <a:latin typeface="Times New Roman"/>
                <a:ea typeface="ヒラギノ角ゴ Pro W3"/>
              </a:rPr>
              <a:t>DIAGNOSTIC 2 : absence Régulière de ligne de paye</a:t>
            </a:r>
            <a:endParaRPr b="0" lang="fr-FR" sz="2200" spc="-1" strike="noStrike">
              <a:solidFill>
                <a:srgbClr val="000000"/>
              </a:solidFill>
              <a:uFill>
                <a:solidFill>
                  <a:srgbClr val="ffffff"/>
                </a:solidFill>
              </a:uFill>
              <a:latin typeface="Arial"/>
            </a:endParaRPr>
          </a:p>
          <a:p>
            <a:pPr algn="ctr">
              <a:lnSpc>
                <a:spcPct val="100000"/>
              </a:lnSpc>
            </a:pPr>
            <a:endParaRPr b="0" lang="fr-FR" sz="2200" spc="-1" strike="noStrike">
              <a:solidFill>
                <a:srgbClr val="000000"/>
              </a:solidFill>
              <a:uFill>
                <a:solidFill>
                  <a:srgbClr val="ffffff"/>
                </a:solidFill>
              </a:uFill>
              <a:latin typeface="Arial"/>
            </a:endParaRPr>
          </a:p>
        </p:txBody>
      </p:sp>
      <p:pic>
        <p:nvPicPr>
          <p:cNvPr id="668" name="Image 5" descr=""/>
          <p:cNvPicPr/>
          <p:nvPr/>
        </p:nvPicPr>
        <p:blipFill>
          <a:blip r:embed="rId1"/>
          <a:srcRect l="1013" t="514" r="4607" b="-514"/>
          <a:stretch/>
        </p:blipFill>
        <p:spPr>
          <a:xfrm>
            <a:off x="119880" y="1233360"/>
            <a:ext cx="8929080" cy="5320800"/>
          </a:xfrm>
          <a:prstGeom prst="rect">
            <a:avLst/>
          </a:prstGeom>
          <a:ln>
            <a:noFill/>
          </a:ln>
        </p:spPr>
      </p:pic>
      <p:sp>
        <p:nvSpPr>
          <p:cNvPr id="669" name="CustomShape 3"/>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429310FD-6B87-4223-9396-463B66E0E1E1}"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670" name="CustomShape 4"/>
          <p:cNvSpPr/>
          <p:nvPr/>
        </p:nvSpPr>
        <p:spPr>
          <a:xfrm>
            <a:off x="8352000" y="3816360"/>
            <a:ext cx="719640" cy="515520"/>
          </a:xfrm>
          <a:prstGeom prst="rect">
            <a:avLst/>
          </a:prstGeom>
          <a:noFill/>
          <a:ln>
            <a:solidFill>
              <a:srgbClr val="000000"/>
            </a:solid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Pas de ligne de paye...</a:t>
            </a:r>
            <a:endParaRPr b="0" lang="fr-FR" sz="1000" spc="-1" strike="noStrike">
              <a:solidFill>
                <a:srgbClr val="000000"/>
              </a:solidFill>
              <a:uFill>
                <a:solidFill>
                  <a:srgbClr val="ffffff"/>
                </a:solidFill>
              </a:uFill>
              <a:latin typeface="Arial"/>
            </a:endParaRPr>
          </a:p>
        </p:txBody>
      </p:sp>
      <p:sp>
        <p:nvSpPr>
          <p:cNvPr id="671" name="CustomShape 5"/>
          <p:cNvSpPr/>
          <p:nvPr/>
        </p:nvSpPr>
        <p:spPr>
          <a:xfrm>
            <a:off x="8352000" y="4608360"/>
            <a:ext cx="719640" cy="515520"/>
          </a:xfrm>
          <a:prstGeom prst="rect">
            <a:avLst/>
          </a:prstGeom>
          <a:noFill/>
          <a:ln>
            <a:solidFill>
              <a:srgbClr val="000000"/>
            </a:solid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Mais pas de Net à Payer.</a:t>
            </a:r>
            <a:endParaRPr b="0" lang="fr-FR" sz="1000" spc="-1" strike="noStrike">
              <a:solidFill>
                <a:srgbClr val="000000"/>
              </a:solidFill>
              <a:uFill>
                <a:solidFill>
                  <a:srgbClr val="ffffff"/>
                </a:solidFill>
              </a:uFill>
              <a:latin typeface="Arial"/>
            </a:endParaRPr>
          </a:p>
        </p:txBody>
      </p:sp>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CustomShape 1"/>
          <p:cNvSpPr/>
          <p:nvPr/>
        </p:nvSpPr>
        <p:spPr>
          <a:xfrm>
            <a:off x="655200" y="335520"/>
            <a:ext cx="7941600" cy="6084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400" spc="-1" strike="noStrike" cap="all">
                <a:solidFill>
                  <a:srgbClr val="308087"/>
                </a:solidFill>
                <a:uFill>
                  <a:solidFill>
                    <a:srgbClr val="ffffff"/>
                  </a:solidFill>
                </a:uFill>
                <a:latin typeface="Times New Roman"/>
                <a:ea typeface="ヒラギノ角ゴ Pro W3"/>
              </a:rPr>
              <a:t>DIAGNOSTIC 3 : absence ANORMALE DE BALISE</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673" name="Image 5" descr=""/>
          <p:cNvPicPr/>
          <p:nvPr/>
        </p:nvPicPr>
        <p:blipFill>
          <a:blip r:embed="rId1"/>
          <a:srcRect l="0" t="0" r="14207" b="0"/>
          <a:stretch/>
        </p:blipFill>
        <p:spPr>
          <a:xfrm>
            <a:off x="205560" y="1060560"/>
            <a:ext cx="8840520" cy="5795280"/>
          </a:xfrm>
          <a:prstGeom prst="rect">
            <a:avLst/>
          </a:prstGeom>
          <a:ln>
            <a:solidFill>
              <a:srgbClr val="3465a4"/>
            </a:solidFill>
          </a:ln>
        </p:spPr>
      </p:pic>
      <p:sp>
        <p:nvSpPr>
          <p:cNvPr id="674" name="CustomShape 2"/>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D7DFBE5B-CC51-49EC-A047-EDD4E1DDEF00}"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675" name="CustomShape 3"/>
          <p:cNvSpPr/>
          <p:nvPr/>
        </p:nvSpPr>
        <p:spPr>
          <a:xfrm>
            <a:off x="5472000" y="4668120"/>
            <a:ext cx="719640" cy="515520"/>
          </a:xfrm>
          <a:prstGeom prst="rect">
            <a:avLst/>
          </a:prstGeom>
          <a:noFill/>
          <a:ln>
            <a:solidFill>
              <a:srgbClr val="000000"/>
            </a:solid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Ni Statut ni Service...</a:t>
            </a:r>
            <a:endParaRPr b="0" lang="fr-FR" sz="1000" spc="-1" strike="noStrike">
              <a:solidFill>
                <a:srgbClr val="000000"/>
              </a:solidFill>
              <a:uFill>
                <a:solidFill>
                  <a:srgbClr val="ffffff"/>
                </a:solidFill>
              </a:uFill>
              <a:latin typeface="Arial"/>
            </a:endParaRPr>
          </a:p>
        </p:txBody>
      </p:sp>
      <p:sp>
        <p:nvSpPr>
          <p:cNvPr id="676" name="Line 4"/>
          <p:cNvSpPr/>
          <p:nvPr/>
        </p:nvSpPr>
        <p:spPr>
          <a:xfrm flipV="1">
            <a:off x="6192000" y="4824000"/>
            <a:ext cx="1008000" cy="144000"/>
          </a:xfrm>
          <a:prstGeom prst="line">
            <a:avLst/>
          </a:prstGeom>
          <a:ln>
            <a:tailEnd len="med" type="triangle" w="med"/>
          </a:ln>
        </p:spPr>
        <p:style>
          <a:lnRef idx="0"/>
          <a:fillRef idx="0"/>
          <a:effectRef idx="0"/>
          <a:fontRef idx="minor"/>
        </p:style>
      </p:sp>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457200" y="274680"/>
            <a:ext cx="8227080" cy="1140480"/>
          </a:xfrm>
          <a:prstGeom prst="rect">
            <a:avLst/>
          </a:prstGeom>
          <a:noFill/>
          <a:ln>
            <a:noFill/>
          </a:ln>
        </p:spPr>
        <p:style>
          <a:lnRef idx="0"/>
          <a:fillRef idx="0"/>
          <a:effectRef idx="0"/>
          <a:fontRef idx="minor"/>
        </p:style>
      </p:sp>
      <p:sp>
        <p:nvSpPr>
          <p:cNvPr id="183" name="CustomShape 2"/>
          <p:cNvSpPr/>
          <p:nvPr/>
        </p:nvSpPr>
        <p:spPr>
          <a:xfrm>
            <a:off x="6553080" y="6356520"/>
            <a:ext cx="2131200" cy="362520"/>
          </a:xfrm>
          <a:prstGeom prst="rect">
            <a:avLst/>
          </a:prstGeom>
          <a:noFill/>
          <a:ln>
            <a:noFill/>
          </a:ln>
        </p:spPr>
        <p:style>
          <a:lnRef idx="0"/>
          <a:fillRef idx="0"/>
          <a:effectRef idx="0"/>
          <a:fontRef idx="minor"/>
        </p:style>
        <p:txBody>
          <a:bodyPr lIns="90000" rIns="90000" tIns="45000" bIns="45000" anchor="ctr"/>
          <a:p>
            <a:pPr algn="r">
              <a:lnSpc>
                <a:spcPct val="100000"/>
              </a:lnSpc>
            </a:pPr>
            <a:fld id="{E4808EB5-4730-41F5-A0F9-A1AEE0CE4A75}" type="slidenum">
              <a:rPr b="0" lang="fr-FR" sz="1200" spc="-1" strike="noStrike">
                <a:solidFill>
                  <a:srgbClr val="8b8b8b"/>
                </a:solidFill>
                <a:uFill>
                  <a:solidFill>
                    <a:srgbClr val="ffffff"/>
                  </a:solidFill>
                </a:uFill>
                <a:latin typeface="Calibri"/>
                <a:ea typeface="DejaVu Sans"/>
              </a:rPr>
              <a:t>&lt;numéro&gt;</a:t>
            </a:fld>
            <a:endParaRPr b="0" lang="fr-FR" sz="1200" spc="-1" strike="noStrike">
              <a:solidFill>
                <a:srgbClr val="000000"/>
              </a:solidFill>
              <a:uFill>
                <a:solidFill>
                  <a:srgbClr val="ffffff"/>
                </a:solidFill>
              </a:uFill>
              <a:latin typeface="Arial"/>
            </a:endParaRPr>
          </a:p>
        </p:txBody>
      </p:sp>
      <p:sp>
        <p:nvSpPr>
          <p:cNvPr id="184" name="CustomShape 3"/>
          <p:cNvSpPr/>
          <p:nvPr/>
        </p:nvSpPr>
        <p:spPr>
          <a:xfrm>
            <a:off x="163800" y="1700640"/>
            <a:ext cx="3915000" cy="14590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Pour éteindre le PC, cliquer sur le menu K, entouré en bleu,</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puis sur </a:t>
            </a:r>
            <a:r>
              <a:rPr b="1" lang="fr-FR" sz="1800" spc="-1" strike="noStrike">
                <a:solidFill>
                  <a:srgbClr val="000000"/>
                </a:solidFill>
                <a:uFill>
                  <a:solidFill>
                    <a:srgbClr val="ffffff"/>
                  </a:solidFill>
                </a:uFill>
                <a:latin typeface="Calibri"/>
                <a:ea typeface="DejaVu Sans"/>
              </a:rPr>
              <a:t>Quitter,</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puis sur </a:t>
            </a:r>
            <a:r>
              <a:rPr b="1" lang="fr-FR" sz="1600" spc="-1" strike="noStrike">
                <a:solidFill>
                  <a:srgbClr val="000000"/>
                </a:solidFill>
                <a:uFill>
                  <a:solidFill>
                    <a:srgbClr val="ffffff"/>
                  </a:solidFill>
                </a:uFill>
                <a:latin typeface="Calibri"/>
                <a:ea typeface="DejaVu Sans"/>
              </a:rPr>
              <a:t>É</a:t>
            </a:r>
            <a:r>
              <a:rPr b="1" lang="fr-FR" sz="1800" spc="-1" strike="noStrike">
                <a:solidFill>
                  <a:srgbClr val="000000"/>
                </a:solidFill>
                <a:uFill>
                  <a:solidFill>
                    <a:srgbClr val="ffffff"/>
                  </a:solidFill>
                </a:uFill>
                <a:latin typeface="Calibri"/>
                <a:ea typeface="DejaVu Sans"/>
              </a:rPr>
              <a:t>teindre.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pic>
        <p:nvPicPr>
          <p:cNvPr id="185" name="Picture 2" descr=""/>
          <p:cNvPicPr/>
          <p:nvPr/>
        </p:nvPicPr>
        <p:blipFill>
          <a:blip r:embed="rId1"/>
          <a:srcRect l="-1924" t="67034" r="71758" b="0"/>
          <a:stretch/>
        </p:blipFill>
        <p:spPr>
          <a:xfrm>
            <a:off x="3832920" y="67320"/>
            <a:ext cx="5309640" cy="3611160"/>
          </a:xfrm>
          <a:prstGeom prst="rect">
            <a:avLst/>
          </a:prstGeom>
          <a:ln>
            <a:noFill/>
          </a:ln>
        </p:spPr>
      </p:pic>
      <p:sp>
        <p:nvSpPr>
          <p:cNvPr id="186" name="CustomShape 4"/>
          <p:cNvSpPr/>
          <p:nvPr/>
        </p:nvSpPr>
        <p:spPr>
          <a:xfrm>
            <a:off x="3630960" y="3048480"/>
            <a:ext cx="1269000" cy="63000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250200" y="4385880"/>
            <a:ext cx="4998240" cy="17492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Puis confirmer en cliquant sur </a:t>
            </a:r>
            <a:r>
              <a:rPr b="1" lang="fr-FR" sz="1800" spc="-1" strike="noStrike">
                <a:solidFill>
                  <a:srgbClr val="000000"/>
                </a:solidFill>
                <a:uFill>
                  <a:solidFill>
                    <a:srgbClr val="ffffff"/>
                  </a:solidFill>
                </a:uFill>
                <a:latin typeface="Calibri"/>
                <a:ea typeface="DejaVu Sans"/>
              </a:rPr>
              <a:t>Shutdown</a:t>
            </a:r>
            <a:r>
              <a:rPr b="0" lang="fr-FR" sz="1800" spc="-1" strike="noStrike">
                <a:solidFill>
                  <a:srgbClr val="000000"/>
                </a:solidFill>
                <a:uFill>
                  <a:solidFill>
                    <a:srgbClr val="ffffff"/>
                  </a:solidFill>
                </a:uFill>
                <a:latin typeface="Calibri"/>
                <a:ea typeface="DejaVu Sans"/>
              </a:rPr>
              <a:t>.</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(Éteindre).</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A l’arrêt, retirer la clé, qui peut être utilisée sur PC Windows.</a:t>
            </a:r>
            <a:endParaRPr b="0" lang="fr-FR" sz="1800" spc="-1" strike="noStrike">
              <a:solidFill>
                <a:srgbClr val="000000"/>
              </a:solidFill>
              <a:uFill>
                <a:solidFill>
                  <a:srgbClr val="ffffff"/>
                </a:solidFill>
              </a:uFill>
              <a:latin typeface="Arial"/>
            </a:endParaRPr>
          </a:p>
        </p:txBody>
      </p:sp>
      <p:sp>
        <p:nvSpPr>
          <p:cNvPr id="188" name="CustomShape 6"/>
          <p:cNvSpPr/>
          <p:nvPr/>
        </p:nvSpPr>
        <p:spPr>
          <a:xfrm>
            <a:off x="1800" y="337320"/>
            <a:ext cx="383040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éteindre le pc</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189" name="Image 13" descr=""/>
          <p:cNvPicPr/>
          <p:nvPr/>
        </p:nvPicPr>
        <p:blipFill>
          <a:blip r:embed="rId2"/>
          <a:srcRect l="22248" t="12661" r="21602" b="19313"/>
          <a:stretch/>
        </p:blipFill>
        <p:spPr>
          <a:xfrm>
            <a:off x="5285160" y="4063680"/>
            <a:ext cx="3755520" cy="2558520"/>
          </a:xfrm>
          <a:prstGeom prst="rect">
            <a:avLst/>
          </a:prstGeom>
          <a:ln>
            <a:noFill/>
          </a:ln>
        </p:spPr>
      </p:pic>
      <p:sp>
        <p:nvSpPr>
          <p:cNvPr id="190" name="CustomShape 7"/>
          <p:cNvSpPr/>
          <p:nvPr/>
        </p:nvSpPr>
        <p:spPr>
          <a:xfrm>
            <a:off x="4330440" y="4580640"/>
            <a:ext cx="3035160" cy="982080"/>
          </a:xfrm>
          <a:custGeom>
            <a:avLst/>
            <a:gdLst/>
            <a:ahLst/>
            <a:rect l="l" t="t" r="r" b="b"/>
            <a:pathLst>
              <a:path w="21600" h="21600">
                <a:moveTo>
                  <a:pt x="0" y="0"/>
                </a:moveTo>
                <a:lnTo>
                  <a:pt x="21600" y="21600"/>
                </a:lnTo>
              </a:path>
            </a:pathLst>
          </a:custGeom>
          <a:noFill/>
          <a:ln w="34920">
            <a:solidFill>
              <a:schemeClr val="accent2"/>
            </a:solidFill>
            <a:round/>
            <a:tailEnd len="med" type="triangle" w="lg"/>
          </a:ln>
        </p:spPr>
        <p:style>
          <a:lnRef idx="1">
            <a:schemeClr val="accent1"/>
          </a:lnRef>
          <a:fillRef idx="0">
            <a:schemeClr val="accent1"/>
          </a:fillRef>
          <a:effectRef idx="0">
            <a:schemeClr val="accent1"/>
          </a:effectRef>
          <a:fontRef idx="minor"/>
        </p:style>
      </p:sp>
      <p:sp>
        <p:nvSpPr>
          <p:cNvPr id="191" name="CustomShape 8"/>
          <p:cNvSpPr/>
          <p:nvPr/>
        </p:nvSpPr>
        <p:spPr>
          <a:xfrm>
            <a:off x="284040" y="644112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CustomShape 1"/>
          <p:cNvSpPr/>
          <p:nvPr/>
        </p:nvSpPr>
        <p:spPr>
          <a:xfrm>
            <a:off x="432000" y="144000"/>
            <a:ext cx="8227080" cy="6548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4 :  AGENT NON Identifié</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678" name="Image 321" descr=""/>
          <p:cNvPicPr/>
          <p:nvPr/>
        </p:nvPicPr>
        <p:blipFill>
          <a:blip r:embed="rId1"/>
          <a:srcRect l="-1259" t="73648" r="53782" b="0"/>
          <a:stretch/>
        </p:blipFill>
        <p:spPr>
          <a:xfrm>
            <a:off x="1166040" y="4587120"/>
            <a:ext cx="6597360" cy="2191680"/>
          </a:xfrm>
          <a:prstGeom prst="rect">
            <a:avLst/>
          </a:prstGeom>
          <a:ln>
            <a:noFill/>
          </a:ln>
        </p:spPr>
      </p:pic>
      <p:sp>
        <p:nvSpPr>
          <p:cNvPr id="679" name="CustomShape 2"/>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FD53945C-F707-4E34-A898-D5C18D3F29FD}"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80" name="Image 6" descr=""/>
          <p:cNvPicPr/>
          <p:nvPr/>
        </p:nvPicPr>
        <p:blipFill>
          <a:blip r:embed="rId2"/>
          <a:srcRect l="45045" t="26585" r="37698" b="50549"/>
          <a:stretch/>
        </p:blipFill>
        <p:spPr>
          <a:xfrm>
            <a:off x="1944000" y="969480"/>
            <a:ext cx="5067000" cy="3278160"/>
          </a:xfrm>
          <a:prstGeom prst="rect">
            <a:avLst/>
          </a:prstGeom>
          <a:ln>
            <a:noFill/>
          </a:ln>
        </p:spPr>
      </p:pic>
      <p:sp>
        <p:nvSpPr>
          <p:cNvPr id="681" name="CustomShape 3"/>
          <p:cNvSpPr/>
          <p:nvPr/>
        </p:nvSpPr>
        <p:spPr>
          <a:xfrm>
            <a:off x="5112000" y="1572120"/>
            <a:ext cx="1151640" cy="515520"/>
          </a:xfrm>
          <a:prstGeom prst="rect">
            <a:avLst/>
          </a:prstGeom>
          <a:noFill/>
          <a:ln>
            <a:solidFill>
              <a:srgbClr val="000000"/>
            </a:solidFill>
          </a:ln>
        </p:spPr>
        <p:style>
          <a:lnRef idx="0"/>
          <a:fillRef idx="0"/>
          <a:effectRef idx="0"/>
          <a:fontRef idx="minor"/>
        </p:style>
        <p:txBody>
          <a:bodyPr lIns="90000" rIns="90000" tIns="45000" bIns="45000"/>
          <a:p>
            <a:pPr>
              <a:lnSpc>
                <a:spcPct val="100000"/>
              </a:lnSpc>
            </a:pPr>
            <a:r>
              <a:rPr b="0" lang="fr-FR" sz="1000" spc="-1" strike="noStrike">
                <a:solidFill>
                  <a:srgbClr val="000000"/>
                </a:solidFill>
                <a:uFill>
                  <a:solidFill>
                    <a:srgbClr val="ffffff"/>
                  </a:solidFill>
                </a:uFill>
                <a:latin typeface="Arial"/>
                <a:ea typeface="DejaVu Sans"/>
              </a:rPr>
              <a:t>La balise &lt;Agent&gt; devrait être ici</a:t>
            </a:r>
            <a:endParaRPr b="0" lang="fr-FR" sz="1000" spc="-1" strike="noStrike">
              <a:solidFill>
                <a:srgbClr val="000000"/>
              </a:solidFill>
              <a:uFill>
                <a:solidFill>
                  <a:srgbClr val="ffffff"/>
                </a:solidFill>
              </a:uFill>
              <a:latin typeface="Arial"/>
            </a:endParaRPr>
          </a:p>
        </p:txBody>
      </p:sp>
      <p:sp>
        <p:nvSpPr>
          <p:cNvPr id="682" name="Line 4"/>
          <p:cNvSpPr/>
          <p:nvPr/>
        </p:nvSpPr>
        <p:spPr>
          <a:xfrm flipH="1">
            <a:off x="4104000" y="1800000"/>
            <a:ext cx="1008000" cy="504000"/>
          </a:xfrm>
          <a:prstGeom prst="line">
            <a:avLst/>
          </a:prstGeom>
          <a:ln>
            <a:tailEnd len="med" type="triangle" w="med"/>
          </a:ln>
        </p:spPr>
        <p:style>
          <a:lnRef idx="0"/>
          <a:fillRef idx="0"/>
          <a:effectRef idx="0"/>
          <a:fontRef idx="minor"/>
        </p:style>
      </p:sp>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3" name="Image 4" descr=""/>
          <p:cNvPicPr/>
          <p:nvPr/>
        </p:nvPicPr>
        <p:blipFill>
          <a:blip r:embed="rId1"/>
          <a:srcRect l="0" t="0" r="7907" b="0"/>
          <a:stretch/>
        </p:blipFill>
        <p:spPr>
          <a:xfrm>
            <a:off x="101160" y="1050120"/>
            <a:ext cx="8939520" cy="5459400"/>
          </a:xfrm>
          <a:prstGeom prst="rect">
            <a:avLst/>
          </a:prstGeom>
          <a:ln>
            <a:noFill/>
          </a:ln>
        </p:spPr>
      </p:pic>
      <p:sp>
        <p:nvSpPr>
          <p:cNvPr id="684" name="CustomShape 1"/>
          <p:cNvSpPr/>
          <p:nvPr/>
        </p:nvSpPr>
        <p:spPr>
          <a:xfrm>
            <a:off x="457200" y="274320"/>
            <a:ext cx="8227080" cy="6548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5 : Caractère ILLICITE – à NETTOYER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85" name="CustomShape 2"/>
          <p:cNvSpPr/>
          <p:nvPr/>
        </p:nvSpPr>
        <p:spPr>
          <a:xfrm>
            <a:off x="1854000" y="6539040"/>
            <a:ext cx="511632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686" name="CustomShape 3"/>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D7F8461F-DC9B-4B47-98E1-F1F5CEA4AA76}"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687" name="CustomShape 4"/>
          <p:cNvSpPr/>
          <p:nvPr/>
        </p:nvSpPr>
        <p:spPr>
          <a:xfrm>
            <a:off x="7992000" y="4536000"/>
            <a:ext cx="287640" cy="215640"/>
          </a:xfrm>
          <a:prstGeom prst="ellipse">
            <a:avLst/>
          </a:prstGeom>
          <a:noFill/>
          <a:ln w="36000">
            <a:solidFill>
              <a:srgbClr val="ff420e"/>
            </a:solidFill>
            <a:round/>
          </a:ln>
        </p:spPr>
        <p:style>
          <a:lnRef idx="0"/>
          <a:fillRef idx="0"/>
          <a:effectRef idx="0"/>
          <a:fontRef idx="minor"/>
        </p:style>
      </p:sp>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457200" y="274320"/>
            <a:ext cx="8227080" cy="6548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DIAGNOSTIC 6 :  SAUTS DE LIGNE - NETTOYAGE</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689" name="CustomShape 2"/>
          <p:cNvSpPr/>
          <p:nvPr/>
        </p:nvSpPr>
        <p:spPr>
          <a:xfrm>
            <a:off x="3029040" y="6356520"/>
            <a:ext cx="30848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  7-8-9 mars 2017</a:t>
            </a:r>
            <a:endParaRPr b="0" lang="fr-FR" sz="900" spc="-1" strike="noStrike">
              <a:solidFill>
                <a:srgbClr val="000000"/>
              </a:solidFill>
              <a:uFill>
                <a:solidFill>
                  <a:srgbClr val="ffffff"/>
                </a:solidFill>
              </a:uFill>
              <a:latin typeface="Arial"/>
            </a:endParaRPr>
          </a:p>
        </p:txBody>
      </p:sp>
      <p:sp>
        <p:nvSpPr>
          <p:cNvPr id="690" name="CustomShape 3"/>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EDFCE171-4B08-43C4-BFF4-55BA8A5C8EF6}"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pic>
        <p:nvPicPr>
          <p:cNvPr id="691" name="Image 3" descr=""/>
          <p:cNvPicPr/>
          <p:nvPr/>
        </p:nvPicPr>
        <p:blipFill>
          <a:blip r:embed="rId1"/>
          <a:srcRect l="0" t="0" r="17781" b="0"/>
          <a:stretch/>
        </p:blipFill>
        <p:spPr>
          <a:xfrm>
            <a:off x="239040" y="998280"/>
            <a:ext cx="8564040" cy="5858280"/>
          </a:xfrm>
          <a:prstGeom prst="rect">
            <a:avLst/>
          </a:prstGeom>
          <a:ln>
            <a:noFill/>
          </a:ln>
        </p:spPr>
      </p:pic>
      <p:sp>
        <p:nvSpPr>
          <p:cNvPr id="692" name="CustomShape 4"/>
          <p:cNvSpPr/>
          <p:nvPr/>
        </p:nvSpPr>
        <p:spPr>
          <a:xfrm>
            <a:off x="7213680" y="480060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3" name="CustomShape 5"/>
          <p:cNvSpPr/>
          <p:nvPr/>
        </p:nvSpPr>
        <p:spPr>
          <a:xfrm>
            <a:off x="7334280" y="486864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4" name="CustomShape 6"/>
          <p:cNvSpPr/>
          <p:nvPr/>
        </p:nvSpPr>
        <p:spPr>
          <a:xfrm>
            <a:off x="7350120" y="5037480"/>
            <a:ext cx="37944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5" name="CustomShape 7"/>
          <p:cNvSpPr/>
          <p:nvPr/>
        </p:nvSpPr>
        <p:spPr>
          <a:xfrm>
            <a:off x="7365960" y="495288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6" name="CustomShape 8"/>
          <p:cNvSpPr/>
          <p:nvPr/>
        </p:nvSpPr>
        <p:spPr>
          <a:xfrm>
            <a:off x="7334280" y="5562720"/>
            <a:ext cx="243000" cy="51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7" name="CustomShape 9"/>
          <p:cNvSpPr/>
          <p:nvPr/>
        </p:nvSpPr>
        <p:spPr>
          <a:xfrm>
            <a:off x="7486560" y="5419440"/>
            <a:ext cx="243000" cy="51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8" name="CustomShape 10"/>
          <p:cNvSpPr/>
          <p:nvPr/>
        </p:nvSpPr>
        <p:spPr>
          <a:xfrm>
            <a:off x="7151760" y="5491080"/>
            <a:ext cx="243000" cy="51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9" name="CustomShape 11"/>
          <p:cNvSpPr/>
          <p:nvPr/>
        </p:nvSpPr>
        <p:spPr>
          <a:xfrm>
            <a:off x="7486560" y="5333400"/>
            <a:ext cx="791640" cy="44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0" name="CustomShape 12"/>
          <p:cNvSpPr/>
          <p:nvPr/>
        </p:nvSpPr>
        <p:spPr>
          <a:xfrm>
            <a:off x="7273800" y="479340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1" name="CustomShape 13"/>
          <p:cNvSpPr/>
          <p:nvPr/>
        </p:nvSpPr>
        <p:spPr>
          <a:xfrm>
            <a:off x="7394400" y="486108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2" name="CustomShape 14"/>
          <p:cNvSpPr/>
          <p:nvPr/>
        </p:nvSpPr>
        <p:spPr>
          <a:xfrm>
            <a:off x="7410600" y="5030280"/>
            <a:ext cx="37944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3" name="CustomShape 15"/>
          <p:cNvSpPr/>
          <p:nvPr/>
        </p:nvSpPr>
        <p:spPr>
          <a:xfrm>
            <a:off x="7426440" y="494568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4" name="CustomShape 16"/>
          <p:cNvSpPr/>
          <p:nvPr/>
        </p:nvSpPr>
        <p:spPr>
          <a:xfrm>
            <a:off x="7547040" y="5411880"/>
            <a:ext cx="243000" cy="51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5" name="CustomShape 17"/>
          <p:cNvSpPr/>
          <p:nvPr/>
        </p:nvSpPr>
        <p:spPr>
          <a:xfrm>
            <a:off x="7211880" y="5483520"/>
            <a:ext cx="243000" cy="51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6" name="CustomShape 18"/>
          <p:cNvSpPr/>
          <p:nvPr/>
        </p:nvSpPr>
        <p:spPr>
          <a:xfrm>
            <a:off x="7547040" y="5326200"/>
            <a:ext cx="791640" cy="44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7" name="CustomShape 19"/>
          <p:cNvSpPr/>
          <p:nvPr/>
        </p:nvSpPr>
        <p:spPr>
          <a:xfrm>
            <a:off x="5040000" y="4392000"/>
            <a:ext cx="1151640" cy="401040"/>
          </a:xfrm>
          <a:prstGeom prst="rect">
            <a:avLst/>
          </a:prstGeom>
          <a:noFill/>
          <a:ln>
            <a:solidFill>
              <a:srgbClr val="000000"/>
            </a:solidFill>
          </a:ln>
        </p:spPr>
        <p:style>
          <a:lnRef idx="0"/>
          <a:fillRef idx="0"/>
          <a:effectRef idx="0"/>
          <a:fontRef idx="minor"/>
        </p:style>
        <p:txBody>
          <a:bodyPr lIns="90000" rIns="90000" tIns="45000" bIns="45000"/>
          <a:p>
            <a:pPr>
              <a:lnSpc>
                <a:spcPct val="100000"/>
              </a:lnSpc>
            </a:pPr>
            <a:r>
              <a:rPr b="0" lang="fr-FR" sz="1100" spc="-1" strike="noStrike">
                <a:solidFill>
                  <a:srgbClr val="000000"/>
                </a:solidFill>
                <a:uFill>
                  <a:solidFill>
                    <a:srgbClr val="ffffff"/>
                  </a:solidFill>
                </a:uFill>
                <a:latin typeface="Arial"/>
                <a:ea typeface="DejaVu Sans"/>
              </a:rPr>
              <a:t>Après nettoyage</a:t>
            </a:r>
            <a:endParaRPr b="0" lang="fr-FR" sz="1100" spc="-1" strike="noStrike">
              <a:solidFill>
                <a:srgbClr val="000000"/>
              </a:solidFill>
              <a:uFill>
                <a:solidFill>
                  <a:srgbClr val="ffffff"/>
                </a:solidFill>
              </a:uFill>
              <a:latin typeface="Arial"/>
            </a:endParaRPr>
          </a:p>
        </p:txBody>
      </p:sp>
      <p:sp>
        <p:nvSpPr>
          <p:cNvPr id="708" name="Line 20"/>
          <p:cNvSpPr/>
          <p:nvPr/>
        </p:nvSpPr>
        <p:spPr>
          <a:xfrm flipV="1">
            <a:off x="6192000" y="4464000"/>
            <a:ext cx="648000" cy="72000"/>
          </a:xfrm>
          <a:prstGeom prst="line">
            <a:avLst/>
          </a:prstGeom>
          <a:ln>
            <a:tailEnd len="med" type="triangle" w="med"/>
          </a:ln>
        </p:spPr>
        <p:style>
          <a:lnRef idx="0"/>
          <a:fillRef idx="0"/>
          <a:effectRef idx="0"/>
          <a:fontRef idx="minor"/>
        </p:style>
      </p:sp>
      <p:sp>
        <p:nvSpPr>
          <p:cNvPr id="709" name="CustomShape 21"/>
          <p:cNvSpPr/>
          <p:nvPr/>
        </p:nvSpPr>
        <p:spPr>
          <a:xfrm>
            <a:off x="4253040" y="5616000"/>
            <a:ext cx="1866600" cy="515520"/>
          </a:xfrm>
          <a:prstGeom prst="rect">
            <a:avLst/>
          </a:prstGeom>
          <a:noFill/>
          <a:ln>
            <a:solidFill>
              <a:srgbClr val="000000"/>
            </a:solidFill>
          </a:ln>
        </p:spPr>
        <p:style>
          <a:lnRef idx="0"/>
          <a:fillRef idx="0"/>
          <a:effectRef idx="0"/>
          <a:fontRef idx="minor"/>
        </p:style>
        <p:txBody>
          <a:bodyPr lIns="90000" rIns="90000" tIns="45000" bIns="45000"/>
          <a:p>
            <a:pPr>
              <a:lnSpc>
                <a:spcPct val="100000"/>
              </a:lnSpc>
            </a:pPr>
            <a:r>
              <a:rPr b="0" lang="fr-FR" sz="1000" spc="-1" strike="noStrike">
                <a:solidFill>
                  <a:srgbClr val="ff3333"/>
                </a:solidFill>
                <a:uFill>
                  <a:solidFill>
                    <a:srgbClr val="ffffff"/>
                  </a:solidFill>
                </a:uFill>
                <a:latin typeface="Arial"/>
                <a:ea typeface="DejaVu Sans"/>
              </a:rPr>
              <a:t>Problèmes d’allocation de mémoire souvent liés à des sauts de ligne non conformes</a:t>
            </a:r>
            <a:endParaRPr b="0" lang="fr-FR" sz="1000" spc="-1" strike="noStrike">
              <a:solidFill>
                <a:srgbClr val="000000"/>
              </a:solidFill>
              <a:uFill>
                <a:solidFill>
                  <a:srgbClr val="ffffff"/>
                </a:solidFill>
              </a:uFill>
              <a:latin typeface="Arial"/>
            </a:endParaRPr>
          </a:p>
        </p:txBody>
      </p:sp>
      <p:sp>
        <p:nvSpPr>
          <p:cNvPr id="710" name="Line 22"/>
          <p:cNvSpPr/>
          <p:nvPr/>
        </p:nvSpPr>
        <p:spPr>
          <a:xfrm flipH="1">
            <a:off x="3240000" y="5832000"/>
            <a:ext cx="1008000" cy="72000"/>
          </a:xfrm>
          <a:prstGeom prst="line">
            <a:avLst/>
          </a:prstGeom>
          <a:ln>
            <a:tailEnd len="med" type="triangle" w="med"/>
          </a:ln>
        </p:spPr>
        <p:style>
          <a:lnRef idx="0"/>
          <a:fillRef idx="0"/>
          <a:effectRef idx="0"/>
          <a:fontRef idx="minor"/>
        </p:style>
      </p:sp>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CustomShape 1"/>
          <p:cNvSpPr/>
          <p:nvPr/>
        </p:nvSpPr>
        <p:spPr>
          <a:xfrm>
            <a:off x="123840" y="274320"/>
            <a:ext cx="8837640" cy="6548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NETTOYER SAUTS DE LIGNES et caractères illicites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712" name="CustomShape 2"/>
          <p:cNvSpPr/>
          <p:nvPr/>
        </p:nvSpPr>
        <p:spPr>
          <a:xfrm>
            <a:off x="1963440" y="6366600"/>
            <a:ext cx="4729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713" name="CustomShape 3"/>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F369C23D-490C-49D0-9926-D4BB954B6887}"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14" name="CustomShape 4"/>
          <p:cNvSpPr/>
          <p:nvPr/>
        </p:nvSpPr>
        <p:spPr>
          <a:xfrm>
            <a:off x="433800" y="2730600"/>
            <a:ext cx="8528040" cy="34128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2000" spc="-1" strike="noStrike">
                <a:solidFill>
                  <a:srgbClr val="000000"/>
                </a:solidFill>
                <a:uFill>
                  <a:solidFill>
                    <a:srgbClr val="ffffff"/>
                  </a:solidFill>
                </a:uFill>
                <a:latin typeface="Calibri"/>
                <a:ea typeface="DejaVu Sans"/>
              </a:rPr>
              <a:t>L’icône de nettoyage de la base de paye permet :</a:t>
            </a:r>
            <a:endParaRPr b="0" lang="fr-FR" sz="2000" spc="-1" strike="noStrike">
              <a:solidFill>
                <a:srgbClr val="000000"/>
              </a:solidFill>
              <a:uFill>
                <a:solidFill>
                  <a:srgbClr val="ffffff"/>
                </a:solidFill>
              </a:uFill>
              <a:latin typeface="Arial"/>
            </a:endParaRPr>
          </a:p>
          <a:p>
            <a:pPr>
              <a:lnSpc>
                <a:spcPct val="100000"/>
              </a:lnSpc>
            </a:pPr>
            <a:endParaRPr b="0" lang="fr-FR" sz="20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2000" spc="-1" strike="noStrike">
                <a:solidFill>
                  <a:srgbClr val="000000"/>
                </a:solidFill>
                <a:uFill>
                  <a:solidFill>
                    <a:srgbClr val="ffffff"/>
                  </a:solidFill>
                </a:uFill>
                <a:latin typeface="Calibri"/>
                <a:ea typeface="DejaVu Sans"/>
              </a:rPr>
              <a:t>de créer un nouveau fichier « nettoyé » des éventuelles scories, lorsque les données ont été importées et produites</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2000" spc="-1" strike="noStrike">
                <a:solidFill>
                  <a:srgbClr val="000000"/>
                </a:solidFill>
                <a:uFill>
                  <a:solidFill>
                    <a:srgbClr val="ffffff"/>
                  </a:solidFill>
                </a:uFill>
                <a:latin typeface="Calibri"/>
                <a:ea typeface="DejaVu Sans"/>
              </a:rPr>
              <a:t>de supprimer les espaces en blanc et les sauts de lignes générés dans les fichiers XHL (Diagnostics 5 et 6)</a:t>
            </a:r>
            <a:endParaRPr b="0" lang="fr-FR" sz="2000" spc="-1" strike="noStrike">
              <a:solidFill>
                <a:srgbClr val="000000"/>
              </a:solidFill>
              <a:uFill>
                <a:solidFill>
                  <a:srgbClr val="ffffff"/>
                </a:solidFill>
              </a:uFill>
              <a:latin typeface="Arial"/>
            </a:endParaRPr>
          </a:p>
          <a:p>
            <a:pPr algn="just">
              <a:lnSpc>
                <a:spcPct val="100000"/>
              </a:lnSpc>
            </a:pPr>
            <a:endParaRPr b="0" lang="fr-FR" sz="2000" spc="-1" strike="noStrike">
              <a:solidFill>
                <a:srgbClr val="000000"/>
              </a:solidFill>
              <a:uFill>
                <a:solidFill>
                  <a:srgbClr val="ffffff"/>
                </a:solidFill>
              </a:uFill>
              <a:latin typeface="Arial"/>
            </a:endParaRPr>
          </a:p>
          <a:p>
            <a:pPr lvl="1" marL="743040" indent="-284400" algn="just">
              <a:lnSpc>
                <a:spcPct val="100000"/>
              </a:lnSpc>
              <a:buClr>
                <a:srgbClr val="000000"/>
              </a:buClr>
              <a:buFont typeface="StarSymbol"/>
              <a:buChar char="-"/>
            </a:pPr>
            <a:r>
              <a:rPr b="0" lang="fr-FR" sz="2000" spc="-1" strike="noStrike">
                <a:solidFill>
                  <a:srgbClr val="000000"/>
                </a:solidFill>
                <a:uFill>
                  <a:solidFill>
                    <a:srgbClr val="ffffff"/>
                  </a:solidFill>
                </a:uFill>
                <a:latin typeface="Calibri"/>
                <a:ea typeface="DejaVu Sans"/>
              </a:rPr>
              <a:t>De réduire sensiblement le volume de certaines données (jusqu’à 30 %-40 % sans compression).</a:t>
            </a:r>
            <a:endParaRPr b="0" lang="fr-FR" sz="2000" spc="-1" strike="noStrike">
              <a:solidFill>
                <a:srgbClr val="000000"/>
              </a:solidFill>
              <a:uFill>
                <a:solidFill>
                  <a:srgbClr val="ffffff"/>
                </a:solidFill>
              </a:uFill>
              <a:latin typeface="Arial"/>
            </a:endParaRPr>
          </a:p>
        </p:txBody>
      </p:sp>
      <p:pic>
        <p:nvPicPr>
          <p:cNvPr id="715" name="Image 3" descr=""/>
          <p:cNvPicPr/>
          <p:nvPr/>
        </p:nvPicPr>
        <p:blipFill>
          <a:blip r:embed="rId1"/>
          <a:srcRect l="2" t="0" r="49616" b="85356"/>
          <a:stretch/>
        </p:blipFill>
        <p:spPr>
          <a:xfrm>
            <a:off x="123840" y="1122480"/>
            <a:ext cx="8837640" cy="1427760"/>
          </a:xfrm>
          <a:prstGeom prst="rect">
            <a:avLst/>
          </a:prstGeom>
          <a:ln>
            <a:noFill/>
          </a:ln>
        </p:spPr>
      </p:pic>
      <p:sp>
        <p:nvSpPr>
          <p:cNvPr id="716" name="CustomShape 5"/>
          <p:cNvSpPr/>
          <p:nvPr/>
        </p:nvSpPr>
        <p:spPr>
          <a:xfrm rot="21564600">
            <a:off x="6692040" y="1923120"/>
            <a:ext cx="3600" cy="1027800"/>
          </a:xfrm>
          <a:custGeom>
            <a:avLst/>
            <a:gdLst/>
            <a:ahLst/>
            <a:rect l="l" t="t" r="r" b="b"/>
            <a:pathLst>
              <a:path w="21600" h="21600">
                <a:moveTo>
                  <a:pt x="0" y="0"/>
                </a:moveTo>
                <a:lnTo>
                  <a:pt x="21600" y="21600"/>
                </a:lnTo>
              </a:path>
            </a:pathLst>
          </a:custGeom>
          <a:noFill/>
          <a:ln>
            <a:solidFill>
              <a:srgbClr val="ff0000"/>
            </a:solidFill>
            <a:round/>
            <a:headEnd len="med" type="triangle" w="lg"/>
          </a:ln>
        </p:spPr>
        <p:style>
          <a:lnRef idx="1">
            <a:schemeClr val="accent1"/>
          </a:lnRef>
          <a:fillRef idx="0">
            <a:schemeClr val="accent1"/>
          </a:fillRef>
          <a:effectRef idx="0">
            <a:schemeClr val="accent1"/>
          </a:effectRef>
          <a:fontRef idx="minor"/>
        </p:style>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CustomShape 1"/>
          <p:cNvSpPr/>
          <p:nvPr/>
        </p:nvSpPr>
        <p:spPr>
          <a:xfrm>
            <a:off x="457200" y="274320"/>
            <a:ext cx="8227080" cy="4446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EDITER des JOURNAUX DIAGNOSTICS</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pic>
        <p:nvPicPr>
          <p:cNvPr id="718" name="Image 678" descr=""/>
          <p:cNvPicPr/>
          <p:nvPr/>
        </p:nvPicPr>
        <p:blipFill>
          <a:blip r:embed="rId1"/>
          <a:srcRect l="0" t="68751" r="73402" b="0"/>
          <a:stretch/>
        </p:blipFill>
        <p:spPr>
          <a:xfrm>
            <a:off x="5040000" y="948600"/>
            <a:ext cx="3942720" cy="2578320"/>
          </a:xfrm>
          <a:prstGeom prst="rect">
            <a:avLst/>
          </a:prstGeom>
          <a:ln>
            <a:solidFill>
              <a:srgbClr val="3465a4"/>
            </a:solidFill>
          </a:ln>
        </p:spPr>
      </p:pic>
      <p:sp>
        <p:nvSpPr>
          <p:cNvPr id="719" name="CustomShape 2"/>
          <p:cNvSpPr/>
          <p:nvPr/>
        </p:nvSpPr>
        <p:spPr>
          <a:xfrm>
            <a:off x="216000" y="1008000"/>
            <a:ext cx="4822920" cy="18810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DejaVu Sans"/>
              </a:rPr>
              <a:t>Se placer sur l’onglet Console.</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DejaVu Sans"/>
              </a:rPr>
              <a:t>Cliquer sur l’icône</a:t>
            </a:r>
            <a:endParaRPr b="0" lang="fr-FR" sz="1600" spc="-1" strike="noStrike">
              <a:solidFill>
                <a:srgbClr val="000000"/>
              </a:solidFill>
              <a:uFill>
                <a:solidFill>
                  <a:srgbClr val="ffffff"/>
                </a:solidFill>
              </a:uFill>
              <a:latin typeface="Arial"/>
            </a:endParaRPr>
          </a:p>
        </p:txBody>
      </p:sp>
      <p:pic>
        <p:nvPicPr>
          <p:cNvPr id="720" name="Image 680" descr=""/>
          <p:cNvPicPr/>
          <p:nvPr/>
        </p:nvPicPr>
        <p:blipFill>
          <a:blip r:embed="rId2"/>
          <a:stretch/>
        </p:blipFill>
        <p:spPr>
          <a:xfrm>
            <a:off x="2376000" y="1440000"/>
            <a:ext cx="358920" cy="358920"/>
          </a:xfrm>
          <a:prstGeom prst="rect">
            <a:avLst/>
          </a:prstGeom>
          <a:ln>
            <a:solidFill>
              <a:srgbClr val="3465a4"/>
            </a:solidFill>
          </a:ln>
        </p:spPr>
      </p:pic>
      <p:sp>
        <p:nvSpPr>
          <p:cNvPr id="721" name="CustomShape 3"/>
          <p:cNvSpPr/>
          <p:nvPr/>
        </p:nvSpPr>
        <p:spPr>
          <a:xfrm>
            <a:off x="216000" y="1872000"/>
            <a:ext cx="4750920" cy="646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DejaVu Sans"/>
              </a:rPr>
              <a:t>Un navigateur internet se lance et affiche les journaux au format HTML. </a:t>
            </a:r>
            <a:endParaRPr b="0" lang="fr-FR" sz="1600" spc="-1" strike="noStrike">
              <a:solidFill>
                <a:srgbClr val="000000"/>
              </a:solidFill>
              <a:uFill>
                <a:solidFill>
                  <a:srgbClr val="ffffff"/>
                </a:solidFill>
              </a:uFill>
              <a:latin typeface="Arial"/>
            </a:endParaRPr>
          </a:p>
        </p:txBody>
      </p:sp>
      <p:pic>
        <p:nvPicPr>
          <p:cNvPr id="722" name="Image 682" descr=""/>
          <p:cNvPicPr/>
          <p:nvPr/>
        </p:nvPicPr>
        <p:blipFill>
          <a:blip r:embed="rId3"/>
          <a:srcRect l="0" t="0" r="42694" b="53705"/>
          <a:stretch/>
        </p:blipFill>
        <p:spPr>
          <a:xfrm>
            <a:off x="3312000" y="3744000"/>
            <a:ext cx="5830920" cy="2731680"/>
          </a:xfrm>
          <a:prstGeom prst="rect">
            <a:avLst/>
          </a:prstGeom>
          <a:ln>
            <a:solidFill>
              <a:srgbClr val="3465a4"/>
            </a:solidFill>
          </a:ln>
        </p:spPr>
      </p:pic>
      <p:sp>
        <p:nvSpPr>
          <p:cNvPr id="723" name="CustomShape 4"/>
          <p:cNvSpPr/>
          <p:nvPr/>
        </p:nvSpPr>
        <p:spPr>
          <a:xfrm>
            <a:off x="216000" y="2462040"/>
            <a:ext cx="2950920" cy="3363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DejaVu Sans"/>
              </a:rPr>
              <a:t>Il est possible de les enregistrer. </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r>
              <a:rPr b="0" lang="fr-FR" sz="1300" spc="-1" strike="noStrike">
                <a:solidFill>
                  <a:srgbClr val="000000"/>
                </a:solidFill>
                <a:uFill>
                  <a:solidFill>
                    <a:srgbClr val="ffffff"/>
                  </a:solidFill>
                </a:uFill>
                <a:latin typeface="Arial"/>
                <a:ea typeface="DejaVu Sans"/>
              </a:rPr>
              <a:t>Faire : Fichier &gt; Enregistrer sous…</a:t>
            </a:r>
            <a:endParaRPr b="0" lang="fr-FR" sz="1300" spc="-1" strike="noStrike">
              <a:solidFill>
                <a:srgbClr val="000000"/>
              </a:solidFill>
              <a:uFill>
                <a:solidFill>
                  <a:srgbClr val="ffffff"/>
                </a:solidFill>
              </a:uFill>
              <a:latin typeface="Arial"/>
            </a:endParaRPr>
          </a:p>
          <a:p>
            <a:pPr>
              <a:lnSpc>
                <a:spcPct val="100000"/>
              </a:lnSpc>
            </a:pPr>
            <a:endParaRPr b="0" lang="fr-FR" sz="13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DejaVu Sans"/>
              </a:rPr>
              <a:t>Par défaut le chemin du journal est :    </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DejaVu Sans"/>
              </a:rPr>
              <a:t>   </a:t>
            </a:r>
            <a:r>
              <a:rPr b="0" lang="fr-FR" sz="1300" spc="-1" strike="noStrike">
                <a:solidFill>
                  <a:srgbClr val="000000"/>
                </a:solidFill>
                <a:uFill>
                  <a:solidFill>
                    <a:srgbClr val="ffffff"/>
                  </a:solidFill>
                </a:uFill>
                <a:latin typeface="Arial"/>
                <a:ea typeface="DejaVu Sans"/>
              </a:rPr>
              <a:t>.local/share/Altair/log.html</a:t>
            </a:r>
            <a:r>
              <a:rPr b="0" lang="fr-FR" sz="1600" spc="-1" strike="noStrike">
                <a:solidFill>
                  <a:srgbClr val="000000"/>
                </a:solidFill>
                <a:uFill>
                  <a:solidFill>
                    <a:srgbClr val="ffffff"/>
                  </a:solidFill>
                </a:uFill>
                <a:latin typeface="Arial"/>
                <a:ea typeface="DejaVu Sans"/>
              </a:rPr>
              <a:t> </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DejaVu Sans"/>
              </a:rPr>
              <a:t>Pour effacer les journaux diagnostics, cliquer sur l’icône</a:t>
            </a: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endParaRPr b="0" lang="fr-FR" sz="1600" spc="-1" strike="noStrike">
              <a:solidFill>
                <a:srgbClr val="000000"/>
              </a:solidFill>
              <a:uFill>
                <a:solidFill>
                  <a:srgbClr val="ffffff"/>
                </a:solidFill>
              </a:uFill>
              <a:latin typeface="Arial"/>
            </a:endParaRPr>
          </a:p>
          <a:p>
            <a:pPr>
              <a:lnSpc>
                <a:spcPct val="100000"/>
              </a:lnSpc>
            </a:pPr>
            <a:r>
              <a:rPr b="0" lang="fr-FR" sz="1600" spc="-1" strike="noStrike">
                <a:solidFill>
                  <a:srgbClr val="000000"/>
                </a:solidFill>
                <a:uFill>
                  <a:solidFill>
                    <a:srgbClr val="ffffff"/>
                  </a:solidFill>
                </a:uFill>
                <a:latin typeface="Arial"/>
                <a:ea typeface="DejaVu Sans"/>
              </a:rPr>
              <a:t>dans le dossier utilisateur.</a:t>
            </a:r>
            <a:endParaRPr b="0" lang="fr-FR" sz="1600" spc="-1" strike="noStrike">
              <a:solidFill>
                <a:srgbClr val="000000"/>
              </a:solidFill>
              <a:uFill>
                <a:solidFill>
                  <a:srgbClr val="ffffff"/>
                </a:solidFill>
              </a:uFill>
              <a:latin typeface="Arial"/>
            </a:endParaRPr>
          </a:p>
        </p:txBody>
      </p:sp>
      <p:pic>
        <p:nvPicPr>
          <p:cNvPr id="724" name="Image 685" descr=""/>
          <p:cNvPicPr/>
          <p:nvPr/>
        </p:nvPicPr>
        <p:blipFill>
          <a:blip r:embed="rId4"/>
          <a:stretch/>
        </p:blipFill>
        <p:spPr>
          <a:xfrm>
            <a:off x="1237320" y="5672160"/>
            <a:ext cx="307080" cy="307080"/>
          </a:xfrm>
          <a:prstGeom prst="rect">
            <a:avLst/>
          </a:prstGeom>
          <a:ln>
            <a:solidFill>
              <a:srgbClr val="3465a4"/>
            </a:solidFill>
          </a:ln>
        </p:spPr>
      </p:pic>
      <p:sp>
        <p:nvSpPr>
          <p:cNvPr id="725" name="CustomShape 5"/>
          <p:cNvSpPr/>
          <p:nvPr/>
        </p:nvSpPr>
        <p:spPr>
          <a:xfrm>
            <a:off x="216000" y="6226560"/>
            <a:ext cx="3310920" cy="3783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uFill>
                  <a:solidFill>
                    <a:srgbClr val="ffffff"/>
                  </a:solidFill>
                </a:uFill>
                <a:latin typeface="Arial"/>
                <a:ea typeface="DejaVu Sans"/>
              </a:rPr>
              <a:t>à gauche de l’onglet Console.</a:t>
            </a:r>
            <a:endParaRPr b="0" lang="fr-FR" sz="1600" spc="-1" strike="noStrike">
              <a:solidFill>
                <a:srgbClr val="000000"/>
              </a:solidFill>
              <a:uFill>
                <a:solidFill>
                  <a:srgbClr val="ffffff"/>
                </a:solidFill>
              </a:uFill>
              <a:latin typeface="Arial"/>
            </a:endParaRPr>
          </a:p>
        </p:txBody>
      </p:sp>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CustomShape 1"/>
          <p:cNvSpPr/>
          <p:nvPr/>
        </p:nvSpPr>
        <p:spPr>
          <a:xfrm>
            <a:off x="457200" y="274320"/>
            <a:ext cx="8227080" cy="6548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AUTRES ANOMALIES </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727" name="CustomShape 2"/>
          <p:cNvSpPr/>
          <p:nvPr/>
        </p:nvSpPr>
        <p:spPr>
          <a:xfrm>
            <a:off x="1089360" y="1072800"/>
            <a:ext cx="6962760" cy="50119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r>
              <a:rPr b="0" lang="fr-FR" sz="1800" spc="-1" strike="noStrike">
                <a:solidFill>
                  <a:srgbClr val="000000"/>
                </a:solidFill>
                <a:uFill>
                  <a:solidFill>
                    <a:srgbClr val="ffffff"/>
                  </a:solidFill>
                </a:uFill>
                <a:latin typeface="Arial"/>
                <a:ea typeface="Arial"/>
              </a:rPr>
              <a:t>Pas d’information sur le Budget ou sur l’Etablissement (optionnel)</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r>
              <a:rPr b="0" lang="fr-FR" sz="1800" spc="-1" strike="noStrike">
                <a:solidFill>
                  <a:srgbClr val="000000"/>
                </a:solidFill>
                <a:uFill>
                  <a:solidFill>
                    <a:srgbClr val="ffffff"/>
                  </a:solidFill>
                </a:uFill>
                <a:latin typeface="Arial"/>
                <a:ea typeface="Arial"/>
              </a:rPr>
              <a:t>Fichiers corrompus : une partie seulement est lisible. Solution : les nettoyer à la main en respectant les balises.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r>
              <a:rPr b="0" lang="fr-FR" sz="1800" spc="-1" strike="noStrike">
                <a:solidFill>
                  <a:srgbClr val="000000"/>
                </a:solidFill>
                <a:uFill>
                  <a:solidFill>
                    <a:srgbClr val="ffffff"/>
                  </a:solidFill>
                </a:uFill>
                <a:latin typeface="Arial"/>
                <a:ea typeface="Arial"/>
              </a:rPr>
              <a:t>Discordances entre bulletins dématérialisés et bulletins papiers.</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Arial"/>
              </a:rPr>
              <a:t> </a:t>
            </a: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ff0000"/>
                </a:solidFill>
                <a:uFill>
                  <a:solidFill>
                    <a:srgbClr val="ffffff"/>
                  </a:solidFill>
                </a:uFill>
                <a:latin typeface="Arial"/>
                <a:ea typeface="Arial"/>
              </a:rPr>
              <a:t>Sur la base de quelle pièce justificative le comptable a-t-il payé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r>
              <a:rPr b="0" lang="fr-FR" sz="1800" spc="-1" strike="noStrike">
                <a:solidFill>
                  <a:srgbClr val="ff0000"/>
                </a:solidFill>
                <a:uFill>
                  <a:solidFill>
                    <a:srgbClr val="ffffff"/>
                  </a:solidFill>
                </a:uFill>
                <a:latin typeface="Arial"/>
                <a:ea typeface="Arial"/>
              </a:rPr>
              <a:t>Quelles pièces justificatives ont été déposées au greffe avec les  comptes ?</a:t>
            </a: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728" name="Line 3"/>
          <p:cNvSpPr/>
          <p:nvPr/>
        </p:nvSpPr>
        <p:spPr>
          <a:xfrm>
            <a:off x="504000" y="3492000"/>
            <a:ext cx="360" cy="1476000"/>
          </a:xfrm>
          <a:prstGeom prst="line">
            <a:avLst/>
          </a:prstGeom>
          <a:ln w="29160">
            <a:solidFill>
              <a:srgbClr val="ff0000"/>
            </a:solidFill>
            <a:round/>
          </a:ln>
        </p:spPr>
        <p:style>
          <a:lnRef idx="0"/>
          <a:fillRef idx="0"/>
          <a:effectRef idx="0"/>
          <a:fontRef idx="minor"/>
        </p:style>
      </p:sp>
      <p:sp>
        <p:nvSpPr>
          <p:cNvPr id="729" name="Line 4"/>
          <p:cNvSpPr/>
          <p:nvPr/>
        </p:nvSpPr>
        <p:spPr>
          <a:xfrm flipH="1">
            <a:off x="792000" y="2772000"/>
            <a:ext cx="288000" cy="360"/>
          </a:xfrm>
          <a:prstGeom prst="line">
            <a:avLst/>
          </a:prstGeom>
          <a:ln w="29160">
            <a:solidFill>
              <a:srgbClr val="ff0000"/>
            </a:solidFill>
            <a:round/>
          </a:ln>
        </p:spPr>
        <p:style>
          <a:lnRef idx="0"/>
          <a:fillRef idx="0"/>
          <a:effectRef idx="0"/>
          <a:fontRef idx="minor"/>
        </p:style>
      </p:sp>
      <p:sp>
        <p:nvSpPr>
          <p:cNvPr id="730" name="Line 5"/>
          <p:cNvSpPr/>
          <p:nvPr/>
        </p:nvSpPr>
        <p:spPr>
          <a:xfrm>
            <a:off x="792000" y="2772000"/>
            <a:ext cx="360" cy="1296000"/>
          </a:xfrm>
          <a:prstGeom prst="line">
            <a:avLst/>
          </a:prstGeom>
          <a:ln w="29160">
            <a:solidFill>
              <a:srgbClr val="ff0000"/>
            </a:solidFill>
            <a:round/>
          </a:ln>
        </p:spPr>
        <p:style>
          <a:lnRef idx="0"/>
          <a:fillRef idx="0"/>
          <a:effectRef idx="0"/>
          <a:fontRef idx="minor"/>
        </p:style>
      </p:sp>
      <p:sp>
        <p:nvSpPr>
          <p:cNvPr id="731" name="Line 6"/>
          <p:cNvSpPr/>
          <p:nvPr/>
        </p:nvSpPr>
        <p:spPr>
          <a:xfrm>
            <a:off x="792000" y="4068000"/>
            <a:ext cx="288000" cy="360"/>
          </a:xfrm>
          <a:prstGeom prst="line">
            <a:avLst/>
          </a:prstGeom>
          <a:ln w="29160">
            <a:solidFill>
              <a:srgbClr val="ff0000"/>
            </a:solidFill>
            <a:round/>
          </a:ln>
        </p:spPr>
        <p:style>
          <a:lnRef idx="0"/>
          <a:fillRef idx="0"/>
          <a:effectRef idx="0"/>
          <a:fontRef idx="minor"/>
        </p:style>
      </p:sp>
      <p:sp>
        <p:nvSpPr>
          <p:cNvPr id="732" name="Line 7"/>
          <p:cNvSpPr/>
          <p:nvPr/>
        </p:nvSpPr>
        <p:spPr>
          <a:xfrm>
            <a:off x="504000" y="3492000"/>
            <a:ext cx="288000" cy="360"/>
          </a:xfrm>
          <a:prstGeom prst="line">
            <a:avLst/>
          </a:prstGeom>
          <a:ln w="29160">
            <a:solidFill>
              <a:srgbClr val="ff0000"/>
            </a:solidFill>
            <a:round/>
          </a:ln>
        </p:spPr>
        <p:style>
          <a:lnRef idx="0"/>
          <a:fillRef idx="0"/>
          <a:effectRef idx="0"/>
          <a:fontRef idx="minor"/>
        </p:style>
      </p:sp>
      <p:sp>
        <p:nvSpPr>
          <p:cNvPr id="733" name="Line 8"/>
          <p:cNvSpPr/>
          <p:nvPr/>
        </p:nvSpPr>
        <p:spPr>
          <a:xfrm>
            <a:off x="504000" y="4968000"/>
            <a:ext cx="468000" cy="360"/>
          </a:xfrm>
          <a:prstGeom prst="line">
            <a:avLst/>
          </a:prstGeom>
          <a:ln w="29160">
            <a:solidFill>
              <a:srgbClr val="ff0000"/>
            </a:solidFill>
            <a:round/>
            <a:tailEnd len="med" type="triangle" w="med"/>
          </a:ln>
        </p:spPr>
        <p:style>
          <a:lnRef idx="0"/>
          <a:fillRef idx="0"/>
          <a:effectRef idx="0"/>
          <a:fontRef idx="minor"/>
        </p:style>
      </p:sp>
      <p:sp>
        <p:nvSpPr>
          <p:cNvPr id="734" name="CustomShape 9"/>
          <p:cNvSpPr/>
          <p:nvPr/>
        </p:nvSpPr>
        <p:spPr>
          <a:xfrm>
            <a:off x="8434440" y="6307920"/>
            <a:ext cx="178920" cy="203400"/>
          </a:xfrm>
          <a:prstGeom prst="rect">
            <a:avLst/>
          </a:prstGeom>
          <a:noFill/>
          <a:ln>
            <a:noFill/>
          </a:ln>
        </p:spPr>
        <p:style>
          <a:lnRef idx="0"/>
          <a:fillRef idx="0"/>
          <a:effectRef idx="0"/>
          <a:fontRef idx="minor"/>
        </p:style>
      </p:sp>
      <p:sp>
        <p:nvSpPr>
          <p:cNvPr id="735" name="CustomShape 10"/>
          <p:cNvSpPr/>
          <p:nvPr/>
        </p:nvSpPr>
        <p:spPr>
          <a:xfrm>
            <a:off x="1540440" y="6356520"/>
            <a:ext cx="59468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
        <p:nvSpPr>
          <p:cNvPr id="736" name="CustomShape 11"/>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68AEC0BB-D47F-49C1-8F7B-077D52ED2C15}"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CustomShape 1"/>
          <p:cNvSpPr/>
          <p:nvPr/>
        </p:nvSpPr>
        <p:spPr>
          <a:xfrm>
            <a:off x="235080" y="1376640"/>
            <a:ext cx="8448480" cy="4944600"/>
          </a:xfrm>
          <a:prstGeom prst="rect">
            <a:avLst/>
          </a:prstGeom>
          <a:noFill/>
          <a:ln>
            <a:noFill/>
          </a:ln>
        </p:spPr>
        <p:style>
          <a:lnRef idx="0"/>
          <a:fillRef idx="0"/>
          <a:effectRef idx="0"/>
          <a:fontRef idx="minor"/>
        </p:style>
        <p:txBody>
          <a:bodyPr lIns="0" rIns="0" tIns="0" bIns="0"/>
          <a:p>
            <a:pPr marL="343080" indent="-339840">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a:p>
            <a:pPr marL="343080" indent="-339840">
              <a:lnSpc>
                <a:spcPct val="100000"/>
              </a:lnSpc>
            </a:pPr>
            <a:endParaRPr b="0" lang="fr-FR" sz="1800" spc="-1" strike="noStrike">
              <a:solidFill>
                <a:srgbClr val="000000"/>
              </a:solidFill>
              <a:uFill>
                <a:solidFill>
                  <a:srgbClr val="ffffff"/>
                </a:solidFill>
              </a:uFill>
              <a:latin typeface="Arial"/>
            </a:endParaRPr>
          </a:p>
        </p:txBody>
      </p:sp>
      <p:sp>
        <p:nvSpPr>
          <p:cNvPr id="738" name="CustomShape 2"/>
          <p:cNvSpPr/>
          <p:nvPr/>
        </p:nvSpPr>
        <p:spPr>
          <a:xfrm>
            <a:off x="7883640" y="6321600"/>
            <a:ext cx="896760" cy="176040"/>
          </a:xfrm>
          <a:prstGeom prst="rect">
            <a:avLst/>
          </a:prstGeom>
          <a:noFill/>
          <a:ln>
            <a:noFill/>
          </a:ln>
        </p:spPr>
        <p:style>
          <a:lnRef idx="0"/>
          <a:fillRef idx="0"/>
          <a:effectRef idx="0"/>
          <a:fontRef idx="minor"/>
        </p:style>
      </p:sp>
      <p:sp>
        <p:nvSpPr>
          <p:cNvPr id="739" name="CustomShape 3"/>
          <p:cNvSpPr/>
          <p:nvPr/>
        </p:nvSpPr>
        <p:spPr>
          <a:xfrm>
            <a:off x="344160" y="116640"/>
            <a:ext cx="8688960" cy="338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L’UTILISATION DE TABLEAUX CROISES DYNAMIQUES </a:t>
            </a:r>
            <a:endParaRPr b="0" lang="fr-FR" sz="2400" spc="-1" strike="noStrike">
              <a:solidFill>
                <a:srgbClr val="000000"/>
              </a:solidFill>
              <a:uFill>
                <a:solidFill>
                  <a:srgbClr val="ffffff"/>
                </a:solidFill>
              </a:uFill>
              <a:latin typeface="Arial"/>
            </a:endParaRPr>
          </a:p>
        </p:txBody>
      </p:sp>
      <p:pic>
        <p:nvPicPr>
          <p:cNvPr id="740" name="Picture 3" descr=""/>
          <p:cNvPicPr/>
          <p:nvPr/>
        </p:nvPicPr>
        <p:blipFill>
          <a:blip r:embed="rId1"/>
          <a:stretch/>
        </p:blipFill>
        <p:spPr>
          <a:xfrm>
            <a:off x="215640" y="447120"/>
            <a:ext cx="4734000" cy="6183000"/>
          </a:xfrm>
          <a:prstGeom prst="rect">
            <a:avLst/>
          </a:prstGeom>
          <a:ln>
            <a:noFill/>
          </a:ln>
        </p:spPr>
      </p:pic>
      <p:pic>
        <p:nvPicPr>
          <p:cNvPr id="741" name="Picture 4" descr=""/>
          <p:cNvPicPr/>
          <p:nvPr/>
        </p:nvPicPr>
        <p:blipFill>
          <a:blip r:embed="rId2"/>
          <a:stretch/>
        </p:blipFill>
        <p:spPr>
          <a:xfrm>
            <a:off x="4952880" y="462960"/>
            <a:ext cx="4080600" cy="6454080"/>
          </a:xfrm>
          <a:prstGeom prst="rect">
            <a:avLst/>
          </a:prstGeom>
          <a:ln>
            <a:noFill/>
          </a:ln>
        </p:spPr>
      </p:pic>
      <p:sp>
        <p:nvSpPr>
          <p:cNvPr id="742" name="CustomShape 4"/>
          <p:cNvSpPr/>
          <p:nvPr/>
        </p:nvSpPr>
        <p:spPr>
          <a:xfrm>
            <a:off x="1332000" y="6321600"/>
            <a:ext cx="6476760" cy="17604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uFill>
                  <a:solidFill>
                    <a:srgbClr val="ffffff"/>
                  </a:solidFill>
                </a:uFill>
                <a:latin typeface="Arial"/>
                <a:ea typeface="ヒラギノ角ゴ Pro W3"/>
              </a:rPr>
              <a:t>Métodologie et contrôle de la fonction RH des collectivités- 13 et 14 octobre 2016</a:t>
            </a:r>
            <a:endParaRPr b="0" lang="fr-FR" sz="800" spc="-1" strike="noStrike">
              <a:solidFill>
                <a:srgbClr val="000000"/>
              </a:solidFill>
              <a:uFill>
                <a:solidFill>
                  <a:srgbClr val="ffffff"/>
                </a:solidFill>
              </a:uFill>
              <a:latin typeface="Arial"/>
            </a:endParaRPr>
          </a:p>
        </p:txBody>
      </p:sp>
      <p:sp>
        <p:nvSpPr>
          <p:cNvPr id="743" name="CustomShape 5"/>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3D48B696-EF37-41E4-8A55-641BC9452A81}"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4" name="Image 1" descr=""/>
          <p:cNvPicPr/>
          <p:nvPr/>
        </p:nvPicPr>
        <p:blipFill>
          <a:blip r:embed="rId1"/>
          <a:stretch/>
        </p:blipFill>
        <p:spPr>
          <a:xfrm>
            <a:off x="1763640" y="1699560"/>
            <a:ext cx="7741800" cy="4838040"/>
          </a:xfrm>
          <a:prstGeom prst="rect">
            <a:avLst/>
          </a:prstGeom>
          <a:ln>
            <a:noFill/>
          </a:ln>
        </p:spPr>
      </p:pic>
      <p:sp>
        <p:nvSpPr>
          <p:cNvPr id="745" name="CustomShape 1"/>
          <p:cNvSpPr/>
          <p:nvPr/>
        </p:nvSpPr>
        <p:spPr>
          <a:xfrm>
            <a:off x="120960" y="1953000"/>
            <a:ext cx="8602200" cy="37774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200">
              <a:lnSpc>
                <a:spcPct val="100000"/>
              </a:lnSpc>
            </a:pPr>
            <a:endParaRPr b="0" lang="fr-FR" sz="1800" spc="-1" strike="noStrike">
              <a:solidFill>
                <a:srgbClr val="000000"/>
              </a:solidFill>
              <a:uFill>
                <a:solidFill>
                  <a:srgbClr val="ffffff"/>
                </a:solidFill>
              </a:uFill>
              <a:latin typeface="Arial"/>
            </a:endParaRPr>
          </a:p>
        </p:txBody>
      </p:sp>
      <p:sp>
        <p:nvSpPr>
          <p:cNvPr id="746" name="CustomShape 2"/>
          <p:cNvSpPr/>
          <p:nvPr/>
        </p:nvSpPr>
        <p:spPr>
          <a:xfrm>
            <a:off x="7883640" y="6321600"/>
            <a:ext cx="897120" cy="176400"/>
          </a:xfrm>
          <a:prstGeom prst="rect">
            <a:avLst/>
          </a:prstGeom>
          <a:noFill/>
          <a:ln>
            <a:noFill/>
          </a:ln>
        </p:spPr>
        <p:style>
          <a:lnRef idx="0"/>
          <a:fillRef idx="0"/>
          <a:effectRef idx="0"/>
          <a:fontRef idx="minor"/>
        </p:style>
      </p:sp>
      <p:sp>
        <p:nvSpPr>
          <p:cNvPr id="747" name="CustomShape 3"/>
          <p:cNvSpPr/>
          <p:nvPr/>
        </p:nvSpPr>
        <p:spPr>
          <a:xfrm>
            <a:off x="200880" y="260640"/>
            <a:ext cx="8890200" cy="406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générER LE rapport </a:t>
            </a:r>
            <a:r>
              <a:rPr b="0" lang="fr-FR" sz="2400" spc="-1" strike="noStrike" cap="all">
                <a:solidFill>
                  <a:srgbClr val="308087"/>
                </a:solidFill>
                <a:uFill>
                  <a:solidFill>
                    <a:srgbClr val="ffffff"/>
                  </a:solidFill>
                </a:uFill>
                <a:latin typeface="Times New Roman"/>
                <a:ea typeface="ヒラギノ角ゴ Pro W3"/>
              </a:rPr>
              <a:t>	</a:t>
            </a:r>
            <a:r>
              <a:rPr b="0" lang="fr-FR" sz="1600" spc="-1" strike="noStrike" cap="all">
                <a:solidFill>
                  <a:srgbClr val="308087"/>
                </a:solidFill>
                <a:uFill>
                  <a:solidFill>
                    <a:srgbClr val="ffffff"/>
                  </a:solidFill>
                </a:uFill>
                <a:latin typeface="Times New Roman"/>
                <a:ea typeface="ヒラギノ角ゴ Pro W3"/>
              </a:rPr>
              <a:t>(</a:t>
            </a:r>
            <a:r>
              <a:rPr b="1" lang="fr-FR" sz="1600" spc="-1" strike="noStrike">
                <a:solidFill>
                  <a:srgbClr val="0070c0"/>
                </a:solidFill>
                <a:uFill>
                  <a:solidFill>
                    <a:srgbClr val="ffffff"/>
                  </a:solidFill>
                </a:uFill>
                <a:latin typeface="Times New Roman"/>
                <a:ea typeface="ヒラギノ角ゴ Pro W3"/>
              </a:rPr>
              <a:t>ARA, Bretagne, Occitanie, La Réunion, IdF)</a:t>
            </a:r>
            <a:endParaRPr b="0" lang="fr-FR" sz="16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 </a:t>
            </a:r>
            <a:endParaRPr b="0" lang="fr-FR" sz="2400" spc="-1" strike="noStrike">
              <a:solidFill>
                <a:srgbClr val="000000"/>
              </a:solidFill>
              <a:uFill>
                <a:solidFill>
                  <a:srgbClr val="ffffff"/>
                </a:solidFill>
              </a:uFill>
              <a:latin typeface="Arial"/>
            </a:endParaRPr>
          </a:p>
        </p:txBody>
      </p:sp>
      <p:sp>
        <p:nvSpPr>
          <p:cNvPr id="748" name="CustomShape 4"/>
          <p:cNvSpPr/>
          <p:nvPr/>
        </p:nvSpPr>
        <p:spPr>
          <a:xfrm>
            <a:off x="536760" y="1052640"/>
            <a:ext cx="7988760" cy="4649040"/>
          </a:xfrm>
          <a:prstGeom prst="rect">
            <a:avLst/>
          </a:prstGeom>
          <a:noFill/>
          <a:ln>
            <a:noFill/>
          </a:ln>
        </p:spPr>
        <p:style>
          <a:lnRef idx="0"/>
          <a:fillRef idx="0"/>
          <a:effectRef idx="0"/>
          <a:fontRef idx="minor"/>
        </p:style>
        <p:txBody>
          <a:bodyPr lIns="0" rIns="0" tIns="0" bIns="0"/>
          <a:p>
            <a:pPr>
              <a:lnSpc>
                <a:spcPct val="100000"/>
              </a:lnSpc>
            </a:pPr>
            <a:r>
              <a:rPr b="1" lang="fr-FR" sz="2400" spc="-1" strike="noStrike">
                <a:solidFill>
                  <a:srgbClr val="0070c0"/>
                </a:solidFill>
                <a:uFill>
                  <a:solidFill>
                    <a:srgbClr val="ffffff"/>
                  </a:solidFill>
                </a:uFill>
                <a:latin typeface="Times New Roman"/>
                <a:ea typeface="ヒラギノ角ゴ Pro W3"/>
              </a:rPr>
              <a:t>Cliquer sur l’icône bleue </a:t>
            </a:r>
            <a:endParaRPr b="0" lang="fr-FR" sz="2400" spc="-1" strike="noStrike">
              <a:solidFill>
                <a:srgbClr val="000000"/>
              </a:solidFill>
              <a:uFill>
                <a:solidFill>
                  <a:srgbClr val="ffffff"/>
                </a:solidFill>
              </a:uFill>
              <a:latin typeface="Arial"/>
            </a:endParaRPr>
          </a:p>
        </p:txBody>
      </p:sp>
      <p:sp>
        <p:nvSpPr>
          <p:cNvPr id="749" name="CustomShape 5"/>
          <p:cNvSpPr/>
          <p:nvPr/>
        </p:nvSpPr>
        <p:spPr>
          <a:xfrm>
            <a:off x="3994560" y="1258200"/>
            <a:ext cx="705240" cy="510840"/>
          </a:xfrm>
          <a:custGeom>
            <a:avLst/>
            <a:gdLst/>
            <a:ahLst/>
            <a:rect l="l" t="t" r="r" b="b"/>
            <a:pathLst>
              <a:path w="21600" h="21600">
                <a:moveTo>
                  <a:pt x="0" y="0"/>
                </a:moveTo>
                <a:lnTo>
                  <a:pt x="21600" y="21600"/>
                </a:lnTo>
              </a:path>
            </a:pathLst>
          </a:custGeom>
          <a:noFill/>
          <a:ln w="10080">
            <a:solidFill>
              <a:srgbClr val="2c7f86"/>
            </a:solidFill>
            <a:round/>
            <a:tailEnd len="med" type="arrow" w="med"/>
          </a:ln>
        </p:spPr>
        <p:style>
          <a:lnRef idx="1">
            <a:schemeClr val="accent1"/>
          </a:lnRef>
          <a:fillRef idx="0">
            <a:schemeClr val="accent1"/>
          </a:fillRef>
          <a:effectRef idx="0">
            <a:schemeClr val="accent1"/>
          </a:effectRef>
          <a:fontRef idx="minor"/>
        </p:style>
      </p:sp>
      <p:sp>
        <p:nvSpPr>
          <p:cNvPr id="750" name="CustomShape 6"/>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1EF65B3F-C8E5-48B0-BD43-5E3C578ABA8C}"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51" name="CustomShape 7"/>
          <p:cNvSpPr/>
          <p:nvPr/>
        </p:nvSpPr>
        <p:spPr>
          <a:xfrm>
            <a:off x="1540440" y="6536520"/>
            <a:ext cx="59468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2" name="Image 3" descr=""/>
          <p:cNvPicPr/>
          <p:nvPr/>
        </p:nvPicPr>
        <p:blipFill>
          <a:blip r:embed="rId1"/>
          <a:stretch/>
        </p:blipFill>
        <p:spPr>
          <a:xfrm>
            <a:off x="1354320" y="1418040"/>
            <a:ext cx="7788240" cy="4867200"/>
          </a:xfrm>
          <a:prstGeom prst="rect">
            <a:avLst/>
          </a:prstGeom>
          <a:ln>
            <a:noFill/>
          </a:ln>
        </p:spPr>
      </p:pic>
      <p:sp>
        <p:nvSpPr>
          <p:cNvPr id="753" name="CustomShape 1"/>
          <p:cNvSpPr/>
          <p:nvPr/>
        </p:nvSpPr>
        <p:spPr>
          <a:xfrm>
            <a:off x="120960" y="1953000"/>
            <a:ext cx="8602200" cy="37774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200">
              <a:lnSpc>
                <a:spcPct val="100000"/>
              </a:lnSpc>
            </a:pPr>
            <a:endParaRPr b="0" lang="fr-FR" sz="1800" spc="-1" strike="noStrike">
              <a:solidFill>
                <a:srgbClr val="000000"/>
              </a:solidFill>
              <a:uFill>
                <a:solidFill>
                  <a:srgbClr val="ffffff"/>
                </a:solidFill>
              </a:uFill>
              <a:latin typeface="Arial"/>
            </a:endParaRPr>
          </a:p>
        </p:txBody>
      </p:sp>
      <p:sp>
        <p:nvSpPr>
          <p:cNvPr id="754" name="CustomShape 2"/>
          <p:cNvSpPr/>
          <p:nvPr/>
        </p:nvSpPr>
        <p:spPr>
          <a:xfrm>
            <a:off x="7883640" y="6321600"/>
            <a:ext cx="897120" cy="176400"/>
          </a:xfrm>
          <a:prstGeom prst="rect">
            <a:avLst/>
          </a:prstGeom>
          <a:noFill/>
          <a:ln>
            <a:noFill/>
          </a:ln>
        </p:spPr>
        <p:style>
          <a:lnRef idx="0"/>
          <a:fillRef idx="0"/>
          <a:effectRef idx="0"/>
          <a:fontRef idx="minor"/>
        </p:style>
      </p:sp>
      <p:sp>
        <p:nvSpPr>
          <p:cNvPr id="755" name="CustomShape 3"/>
          <p:cNvSpPr/>
          <p:nvPr/>
        </p:nvSpPr>
        <p:spPr>
          <a:xfrm>
            <a:off x="120960" y="320400"/>
            <a:ext cx="8890200" cy="5875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Générer le rapport</a:t>
            </a:r>
            <a:endParaRPr b="0" lang="fr-FR" sz="2400" spc="-1" strike="noStrike">
              <a:solidFill>
                <a:srgbClr val="000000"/>
              </a:solidFill>
              <a:uFill>
                <a:solidFill>
                  <a:srgbClr val="ffffff"/>
                </a:solidFill>
              </a:uFill>
              <a:latin typeface="Arial"/>
            </a:endParaRPr>
          </a:p>
        </p:txBody>
      </p:sp>
      <p:sp>
        <p:nvSpPr>
          <p:cNvPr id="756" name="CustomShape 4"/>
          <p:cNvSpPr/>
          <p:nvPr/>
        </p:nvSpPr>
        <p:spPr>
          <a:xfrm>
            <a:off x="575640" y="944640"/>
            <a:ext cx="7988760" cy="4649040"/>
          </a:xfrm>
          <a:prstGeom prst="rect">
            <a:avLst/>
          </a:prstGeom>
          <a:noFill/>
          <a:ln>
            <a:noFill/>
          </a:ln>
        </p:spPr>
        <p:style>
          <a:lnRef idx="0"/>
          <a:fillRef idx="0"/>
          <a:effectRef idx="0"/>
          <a:fontRef idx="minor"/>
        </p:style>
        <p:txBody>
          <a:bodyPr lIns="0" rIns="0" tIns="0" bIns="0"/>
          <a:p>
            <a:pPr>
              <a:lnSpc>
                <a:spcPct val="100000"/>
              </a:lnSpc>
            </a:pPr>
            <a:r>
              <a:rPr b="1" lang="fr-FR" sz="1600" spc="-1" strike="noStrike">
                <a:solidFill>
                  <a:srgbClr val="000000"/>
                </a:solidFill>
                <a:uFill>
                  <a:solidFill>
                    <a:srgbClr val="ffffff"/>
                  </a:solidFill>
                </a:uFill>
                <a:latin typeface="Times New Roman"/>
                <a:ea typeface="ヒラギノ角ゴ Pro W3"/>
              </a:rPr>
              <a:t>Cliquer sur  Source pour le traitement des données</a:t>
            </a:r>
            <a:r>
              <a:rPr b="1" lang="fr-FR" sz="2400" spc="-1" strike="noStrike">
                <a:solidFill>
                  <a:srgbClr val="000000"/>
                </a:solidFill>
                <a:uFill>
                  <a:solidFill>
                    <a:srgbClr val="ffffff"/>
                  </a:solidFill>
                </a:uFill>
                <a:latin typeface="Times New Roman"/>
                <a:ea typeface="ヒラギノ角ゴ Pro W3"/>
              </a:rPr>
              <a:t> </a:t>
            </a:r>
            <a:endParaRPr b="0" lang="fr-FR" sz="2400" spc="-1" strike="noStrike">
              <a:solidFill>
                <a:srgbClr val="000000"/>
              </a:solidFill>
              <a:uFill>
                <a:solidFill>
                  <a:srgbClr val="ffffff"/>
                </a:solidFill>
              </a:uFill>
              <a:latin typeface="Arial"/>
            </a:endParaRPr>
          </a:p>
          <a:p>
            <a:pPr>
              <a:lnSpc>
                <a:spcPct val="100000"/>
              </a:lnSpc>
            </a:pPr>
            <a:endParaRPr b="0" lang="fr-FR" sz="2400" spc="-1" strike="noStrike">
              <a:solidFill>
                <a:srgbClr val="000000"/>
              </a:solidFill>
              <a:uFill>
                <a:solidFill>
                  <a:srgbClr val="ffffff"/>
                </a:solidFill>
              </a:uFill>
              <a:latin typeface="Arial"/>
            </a:endParaRPr>
          </a:p>
        </p:txBody>
      </p:sp>
      <p:sp>
        <p:nvSpPr>
          <p:cNvPr id="757" name="CustomShape 5"/>
          <p:cNvSpPr/>
          <p:nvPr/>
        </p:nvSpPr>
        <p:spPr>
          <a:xfrm>
            <a:off x="4709880" y="1332000"/>
            <a:ext cx="466560" cy="614520"/>
          </a:xfrm>
          <a:custGeom>
            <a:avLst/>
            <a:gdLst/>
            <a:ahLst/>
            <a:rect l="l" t="t" r="r" b="b"/>
            <a:pathLst>
              <a:path w="21600" h="21600">
                <a:moveTo>
                  <a:pt x="0" y="0"/>
                </a:moveTo>
                <a:lnTo>
                  <a:pt x="21600" y="21600"/>
                </a:lnTo>
              </a:path>
            </a:pathLst>
          </a:custGeom>
          <a:noFill/>
          <a:ln w="19080">
            <a:solidFill>
              <a:srgbClr val="be4b48"/>
            </a:solidFill>
            <a:round/>
            <a:tailEnd len="med" type="arrow" w="med"/>
          </a:ln>
        </p:spPr>
        <p:style>
          <a:lnRef idx="1">
            <a:schemeClr val="accent2"/>
          </a:lnRef>
          <a:fillRef idx="0">
            <a:schemeClr val="accent2"/>
          </a:fillRef>
          <a:effectRef idx="0">
            <a:schemeClr val="accent2"/>
          </a:effectRef>
          <a:fontRef idx="minor"/>
        </p:style>
      </p:sp>
      <p:sp>
        <p:nvSpPr>
          <p:cNvPr id="758" name="CustomShape 6"/>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6BC743E5-B28D-4C9C-BF37-8367E9DC1DB1}"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59" name="CustomShape 7"/>
          <p:cNvSpPr/>
          <p:nvPr/>
        </p:nvSpPr>
        <p:spPr>
          <a:xfrm>
            <a:off x="1540440" y="6428520"/>
            <a:ext cx="59468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120960" y="1953000"/>
            <a:ext cx="8602200" cy="37774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solidFill>
                <a:srgbClr val="000000"/>
              </a:solidFill>
              <a:uFill>
                <a:solidFill>
                  <a:srgbClr val="ffffff"/>
                </a:solidFill>
              </a:uFill>
              <a:latin typeface="Arial"/>
            </a:endParaRPr>
          </a:p>
          <a:p>
            <a:pPr marL="343080" indent="-340200">
              <a:lnSpc>
                <a:spcPct val="100000"/>
              </a:lnSpc>
            </a:pPr>
            <a:endParaRPr b="0" lang="fr-FR" sz="1800" spc="-1" strike="noStrike">
              <a:solidFill>
                <a:srgbClr val="000000"/>
              </a:solidFill>
              <a:uFill>
                <a:solidFill>
                  <a:srgbClr val="ffffff"/>
                </a:solidFill>
              </a:uFill>
              <a:latin typeface="Arial"/>
            </a:endParaRPr>
          </a:p>
        </p:txBody>
      </p:sp>
      <p:sp>
        <p:nvSpPr>
          <p:cNvPr id="761" name="CustomShape 2"/>
          <p:cNvSpPr/>
          <p:nvPr/>
        </p:nvSpPr>
        <p:spPr>
          <a:xfrm>
            <a:off x="1332000" y="6321600"/>
            <a:ext cx="6477120" cy="17640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uFill>
                  <a:solidFill>
                    <a:srgbClr val="ffffff"/>
                  </a:solidFill>
                </a:uFill>
                <a:latin typeface="Arial"/>
                <a:ea typeface="ヒラギノ角ゴ Pro W3"/>
              </a:rPr>
              <a:t>Métodologie et contrôle de la fonction RH des collectivités- 13 et 14 octobre 2016</a:t>
            </a:r>
            <a:endParaRPr b="0" lang="fr-FR" sz="800" spc="-1" strike="noStrike">
              <a:solidFill>
                <a:srgbClr val="000000"/>
              </a:solidFill>
              <a:uFill>
                <a:solidFill>
                  <a:srgbClr val="ffffff"/>
                </a:solidFill>
              </a:uFill>
              <a:latin typeface="Arial"/>
            </a:endParaRPr>
          </a:p>
        </p:txBody>
      </p:sp>
      <p:sp>
        <p:nvSpPr>
          <p:cNvPr id="762" name="CustomShape 3"/>
          <p:cNvSpPr/>
          <p:nvPr/>
        </p:nvSpPr>
        <p:spPr>
          <a:xfrm>
            <a:off x="7883640" y="6321600"/>
            <a:ext cx="897120" cy="176400"/>
          </a:xfrm>
          <a:prstGeom prst="rect">
            <a:avLst/>
          </a:prstGeom>
          <a:noFill/>
          <a:ln>
            <a:noFill/>
          </a:ln>
        </p:spPr>
        <p:style>
          <a:lnRef idx="0"/>
          <a:fillRef idx="0"/>
          <a:effectRef idx="0"/>
          <a:fontRef idx="minor"/>
        </p:style>
      </p:sp>
      <p:sp>
        <p:nvSpPr>
          <p:cNvPr id="763" name="CustomShape 4"/>
          <p:cNvSpPr/>
          <p:nvPr/>
        </p:nvSpPr>
        <p:spPr>
          <a:xfrm>
            <a:off x="199080" y="332640"/>
            <a:ext cx="8582400" cy="6451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générer le RAPPORT</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764" name="CustomShape 5"/>
          <p:cNvSpPr/>
          <p:nvPr/>
        </p:nvSpPr>
        <p:spPr>
          <a:xfrm>
            <a:off x="611640" y="1052640"/>
            <a:ext cx="7988760" cy="4649040"/>
          </a:xfrm>
          <a:prstGeom prst="rect">
            <a:avLst/>
          </a:prstGeom>
          <a:noFill/>
          <a:ln>
            <a:noFill/>
          </a:ln>
        </p:spPr>
        <p:style>
          <a:lnRef idx="0"/>
          <a:fillRef idx="0"/>
          <a:effectRef idx="0"/>
          <a:fontRef idx="minor"/>
        </p:style>
        <p:txBody>
          <a:bodyPr lIns="0" rIns="0" tIns="0" bIns="0"/>
          <a:p>
            <a:pPr>
              <a:lnSpc>
                <a:spcPct val="100000"/>
              </a:lnSpc>
            </a:pPr>
            <a:r>
              <a:rPr b="1" lang="fr-FR" sz="1400" spc="-1" strike="noStrike">
                <a:solidFill>
                  <a:srgbClr val="000000"/>
                </a:solidFill>
                <a:uFill>
                  <a:solidFill>
                    <a:srgbClr val="ffffff"/>
                  </a:solidFill>
                </a:uFill>
                <a:latin typeface="Times New Roman"/>
                <a:ea typeface="ヒラギノ角ゴ Pro W3"/>
              </a:rPr>
              <a:t>Le rapport Altaïr est créé aux formats .pdf, .docx ou .odt</a:t>
            </a:r>
            <a:endParaRPr b="0" lang="fr-FR" sz="1400" spc="-1" strike="noStrike">
              <a:solidFill>
                <a:srgbClr val="000000"/>
              </a:solidFill>
              <a:uFill>
                <a:solidFill>
                  <a:srgbClr val="ffffff"/>
                </a:solidFill>
              </a:uFill>
              <a:latin typeface="Arial"/>
            </a:endParaRPr>
          </a:p>
          <a:p>
            <a:pPr>
              <a:lnSpc>
                <a:spcPct val="100000"/>
              </a:lnSpc>
            </a:pPr>
            <a:endParaRPr b="0" lang="fr-FR" sz="1400" spc="-1" strike="noStrike">
              <a:solidFill>
                <a:srgbClr val="000000"/>
              </a:solidFill>
              <a:uFill>
                <a:solidFill>
                  <a:srgbClr val="ffffff"/>
                </a:solidFill>
              </a:uFill>
              <a:latin typeface="Arial"/>
            </a:endParaRPr>
          </a:p>
        </p:txBody>
      </p:sp>
      <p:sp>
        <p:nvSpPr>
          <p:cNvPr id="765" name="CustomShape 6"/>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1EB490B9-58B4-4E9F-8E9F-B14DABB25822}"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66" name="CustomShape 7"/>
          <p:cNvSpPr/>
          <p:nvPr/>
        </p:nvSpPr>
        <p:spPr>
          <a:xfrm>
            <a:off x="3029040" y="6356520"/>
            <a:ext cx="30848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 –  7-8-9 mars 2017</a:t>
            </a:r>
            <a:endParaRPr b="0" lang="fr-FR" sz="900" spc="-1" strike="noStrike">
              <a:solidFill>
                <a:srgbClr val="000000"/>
              </a:solidFill>
              <a:uFill>
                <a:solidFill>
                  <a:srgbClr val="ffffff"/>
                </a:solidFill>
              </a:uFill>
              <a:latin typeface="Arial"/>
            </a:endParaRPr>
          </a:p>
        </p:txBody>
      </p:sp>
      <p:pic>
        <p:nvPicPr>
          <p:cNvPr id="767" name="Image 1" descr=""/>
          <p:cNvPicPr/>
          <p:nvPr/>
        </p:nvPicPr>
        <p:blipFill>
          <a:blip r:embed="rId1"/>
          <a:stretch/>
        </p:blipFill>
        <p:spPr>
          <a:xfrm>
            <a:off x="2044440" y="1319400"/>
            <a:ext cx="6634440" cy="5537160"/>
          </a:xfrm>
          <a:prstGeom prst="rect">
            <a:avLst/>
          </a:prstGeom>
          <a:ln>
            <a:noFill/>
          </a:ln>
        </p:spPr>
      </p:pic>
    </p:spTree>
  </p:cSld>
  <p:timing>
    <p:tnLst>
      <p:par>
        <p:cTn id="137" dur="indefinite" restart="never" nodeType="tmRoot">
          <p:childTnLst>
            <p:seq>
              <p:cTn id="13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A959946E-09B4-4915-9B56-EE310747BE74}"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193" name="CustomShape 2"/>
          <p:cNvSpPr/>
          <p:nvPr/>
        </p:nvSpPr>
        <p:spPr>
          <a:xfrm>
            <a:off x="126360" y="273456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PRéSENTATION GéNéRALE DE L’INTERFACE</a:t>
            </a:r>
            <a:endParaRPr b="0" lang="fr-FR" sz="24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8" name="Espace réservé du contenu 3" descr=""/>
          <p:cNvPicPr/>
          <p:nvPr/>
        </p:nvPicPr>
        <p:blipFill>
          <a:blip r:embed="rId1"/>
          <a:srcRect l="3095" t="3602" r="3731" b="0"/>
          <a:stretch/>
        </p:blipFill>
        <p:spPr>
          <a:xfrm>
            <a:off x="433800" y="1268640"/>
            <a:ext cx="8405640" cy="4890600"/>
          </a:xfrm>
          <a:prstGeom prst="rect">
            <a:avLst/>
          </a:prstGeom>
          <a:ln>
            <a:noFill/>
          </a:ln>
        </p:spPr>
      </p:pic>
      <p:sp>
        <p:nvSpPr>
          <p:cNvPr id="769" name="CustomShape 1"/>
          <p:cNvSpPr/>
          <p:nvPr/>
        </p:nvSpPr>
        <p:spPr>
          <a:xfrm>
            <a:off x="771120" y="5445360"/>
            <a:ext cx="1509120" cy="42912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70" name="CustomShape 2"/>
          <p:cNvSpPr/>
          <p:nvPr/>
        </p:nvSpPr>
        <p:spPr>
          <a:xfrm flipV="1">
            <a:off x="2283480" y="3210120"/>
            <a:ext cx="2861640" cy="222948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771" name="CustomShape 3"/>
          <p:cNvSpPr/>
          <p:nvPr/>
        </p:nvSpPr>
        <p:spPr>
          <a:xfrm>
            <a:off x="7883640" y="6321600"/>
            <a:ext cx="897120" cy="176400"/>
          </a:xfrm>
          <a:prstGeom prst="rect">
            <a:avLst/>
          </a:prstGeom>
          <a:noFill/>
          <a:ln>
            <a:noFill/>
          </a:ln>
        </p:spPr>
        <p:style>
          <a:lnRef idx="0"/>
          <a:fillRef idx="0"/>
          <a:effectRef idx="0"/>
          <a:fontRef idx="minor"/>
        </p:style>
      </p:sp>
      <p:sp>
        <p:nvSpPr>
          <p:cNvPr id="772" name="CustomShape 4"/>
          <p:cNvSpPr/>
          <p:nvPr/>
        </p:nvSpPr>
        <p:spPr>
          <a:xfrm>
            <a:off x="602280" y="332640"/>
            <a:ext cx="8061840" cy="6091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 RAPPORT D’ANALYSE DES DONNéES</a:t>
            </a:r>
            <a:endParaRPr b="0" lang="fr-FR" sz="2400" spc="-1" strike="noStrike">
              <a:solidFill>
                <a:srgbClr val="000000"/>
              </a:solidFill>
              <a:uFill>
                <a:solidFill>
                  <a:srgbClr val="ffffff"/>
                </a:solidFill>
              </a:uFill>
              <a:latin typeface="Arial"/>
            </a:endParaRPr>
          </a:p>
        </p:txBody>
      </p:sp>
      <p:sp>
        <p:nvSpPr>
          <p:cNvPr id="773" name="CustomShape 5"/>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BFE6D7ED-2481-483F-92A7-904DDF071D69}"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74" name="CustomShape 6"/>
          <p:cNvSpPr/>
          <p:nvPr/>
        </p:nvSpPr>
        <p:spPr>
          <a:xfrm>
            <a:off x="1540440" y="6464520"/>
            <a:ext cx="59468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39" dur="indefinite" restart="never" nodeType="tmRoot">
          <p:childTnLst>
            <p:seq>
              <p:cTn id="140"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5" name="Espace réservé du contenu 3" descr=""/>
          <p:cNvPicPr/>
          <p:nvPr/>
        </p:nvPicPr>
        <p:blipFill>
          <a:blip r:embed="rId1"/>
          <a:srcRect l="2805" t="3744" r="2013" b="0"/>
          <a:stretch/>
        </p:blipFill>
        <p:spPr>
          <a:xfrm>
            <a:off x="412560" y="1321200"/>
            <a:ext cx="8629920" cy="4907880"/>
          </a:xfrm>
          <a:prstGeom prst="rect">
            <a:avLst/>
          </a:prstGeom>
          <a:ln>
            <a:noFill/>
          </a:ln>
        </p:spPr>
      </p:pic>
      <p:sp>
        <p:nvSpPr>
          <p:cNvPr id="776" name="CustomShape 1"/>
          <p:cNvSpPr/>
          <p:nvPr/>
        </p:nvSpPr>
        <p:spPr>
          <a:xfrm flipV="1">
            <a:off x="3348000" y="2598120"/>
            <a:ext cx="2301480" cy="24912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777" name="CustomShape 2"/>
          <p:cNvSpPr/>
          <p:nvPr/>
        </p:nvSpPr>
        <p:spPr>
          <a:xfrm flipV="1">
            <a:off x="3348000" y="2724120"/>
            <a:ext cx="285120" cy="123120"/>
          </a:xfrm>
          <a:custGeom>
            <a:avLst/>
            <a:gdLst/>
            <a:ahLst/>
            <a:rect l="l" t="t" r="r" b="b"/>
            <a:pathLst>
              <a:path w="21600" h="21600">
                <a:moveTo>
                  <a:pt x="0" y="0"/>
                </a:moveTo>
                <a:lnTo>
                  <a:pt x="21600" y="21600"/>
                </a:lnTo>
              </a:path>
            </a:pathLst>
          </a:custGeom>
          <a:noFill/>
          <a:ln w="25560">
            <a:solidFill>
              <a:srgbClr val="ff0000"/>
            </a:solidFill>
            <a:round/>
            <a:tailEnd len="med" type="arrow" w="med"/>
          </a:ln>
        </p:spPr>
        <p:style>
          <a:lnRef idx="1">
            <a:schemeClr val="accent1"/>
          </a:lnRef>
          <a:fillRef idx="0">
            <a:schemeClr val="accent1"/>
          </a:fillRef>
          <a:effectRef idx="0">
            <a:schemeClr val="accent1"/>
          </a:effectRef>
          <a:fontRef idx="minor"/>
        </p:style>
      </p:sp>
      <p:sp>
        <p:nvSpPr>
          <p:cNvPr id="778" name="CustomShape 3"/>
          <p:cNvSpPr/>
          <p:nvPr/>
        </p:nvSpPr>
        <p:spPr>
          <a:xfrm>
            <a:off x="7883640" y="6321600"/>
            <a:ext cx="897120" cy="176400"/>
          </a:xfrm>
          <a:prstGeom prst="rect">
            <a:avLst/>
          </a:prstGeom>
          <a:noFill/>
          <a:ln>
            <a:noFill/>
          </a:ln>
        </p:spPr>
        <p:style>
          <a:lnRef idx="0"/>
          <a:fillRef idx="0"/>
          <a:effectRef idx="0"/>
          <a:fontRef idx="minor"/>
        </p:style>
      </p:sp>
      <p:sp>
        <p:nvSpPr>
          <p:cNvPr id="779" name="CustomShape 4"/>
          <p:cNvSpPr/>
          <p:nvPr/>
        </p:nvSpPr>
        <p:spPr>
          <a:xfrm>
            <a:off x="608760" y="303840"/>
            <a:ext cx="8061840" cy="6091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Les Tests statutaires et réglementaires</a:t>
            </a:r>
            <a:endParaRPr b="0" lang="fr-FR" sz="2400" spc="-1" strike="noStrike">
              <a:solidFill>
                <a:srgbClr val="000000"/>
              </a:solidFill>
              <a:uFill>
                <a:solidFill>
                  <a:srgbClr val="ffffff"/>
                </a:solidFill>
              </a:uFill>
              <a:latin typeface="Arial"/>
            </a:endParaRPr>
          </a:p>
        </p:txBody>
      </p:sp>
      <p:sp>
        <p:nvSpPr>
          <p:cNvPr id="780" name="CustomShape 5"/>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021EC48E-8EDD-4530-8B09-B9A4CE3E7BB6}"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81" name="CustomShape 6"/>
          <p:cNvSpPr/>
          <p:nvPr/>
        </p:nvSpPr>
        <p:spPr>
          <a:xfrm>
            <a:off x="1540440" y="6500520"/>
            <a:ext cx="59468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41" dur="indefinite" restart="never" nodeType="tmRoot">
          <p:childTnLst>
            <p:seq>
              <p:cTn id="142"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CustomShape 1"/>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96D6401A-7E25-4792-8FE2-EF0D1ABDA968}"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783" name="CustomShape 2"/>
          <p:cNvSpPr/>
          <p:nvPr/>
        </p:nvSpPr>
        <p:spPr>
          <a:xfrm>
            <a:off x="602280" y="332640"/>
            <a:ext cx="8061840" cy="6091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a:solidFill>
                  <a:srgbClr val="000000"/>
                </a:solidFill>
                <a:uFill>
                  <a:solidFill>
                    <a:srgbClr val="ffffff"/>
                  </a:solidFill>
                </a:uFill>
                <a:latin typeface="Arial"/>
                <a:ea typeface="ヒラギノ角ゴ Pro W3"/>
              </a:rPr>
              <a:t>Merci pour votre attention</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p:txBody>
      </p:sp>
      <p:sp>
        <p:nvSpPr>
          <p:cNvPr id="784" name="CustomShape 3"/>
          <p:cNvSpPr/>
          <p:nvPr/>
        </p:nvSpPr>
        <p:spPr>
          <a:xfrm>
            <a:off x="481320" y="2101680"/>
            <a:ext cx="8182800" cy="9122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p:txBody>
      </p:sp>
      <p:sp>
        <p:nvSpPr>
          <p:cNvPr id="785" name="CustomShape 4"/>
          <p:cNvSpPr/>
          <p:nvPr/>
        </p:nvSpPr>
        <p:spPr>
          <a:xfrm>
            <a:off x="697680" y="1998360"/>
            <a:ext cx="8061840" cy="10249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a:solidFill>
                  <a:srgbClr val="000000"/>
                </a:solidFill>
                <a:uFill>
                  <a:solidFill>
                    <a:srgbClr val="ffffff"/>
                  </a:solidFill>
                </a:uFill>
                <a:latin typeface="Arial"/>
                <a:ea typeface="ヒラギノ角ゴ Pro W3"/>
              </a:rPr>
              <a:t>Questions</a:t>
            </a:r>
            <a:endParaRPr b="0" lang="fr-FR"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ea typeface="ヒラギノ角ゴ Pro W3"/>
              </a:rPr>
              <a:t>Formation à l’outil</a:t>
            </a:r>
            <a:endParaRPr b="0" lang="fr-FR" sz="1800" spc="-1" strike="noStrike">
              <a:solidFill>
                <a:srgbClr val="000000"/>
              </a:solidFill>
              <a:uFill>
                <a:solidFill>
                  <a:srgbClr val="ffffff"/>
                </a:solidFill>
              </a:uFill>
              <a:latin typeface="Arial"/>
            </a:endParaRPr>
          </a:p>
        </p:txBody>
      </p:sp>
      <p:sp>
        <p:nvSpPr>
          <p:cNvPr id="786" name="CustomShape 5"/>
          <p:cNvSpPr/>
          <p:nvPr/>
        </p:nvSpPr>
        <p:spPr>
          <a:xfrm>
            <a:off x="1540440" y="6464520"/>
            <a:ext cx="594684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43" dur="indefinite" restart="never" nodeType="tmRoot">
          <p:childTnLst>
            <p:seq>
              <p:cTn id="14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576000" y="937080"/>
            <a:ext cx="7988400" cy="71604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 </a:t>
            </a:r>
            <a:endParaRPr b="0" lang="fr-FR" sz="2400" spc="-1" strike="noStrike">
              <a:solidFill>
                <a:srgbClr val="000000"/>
              </a:solidFill>
              <a:uFill>
                <a:solidFill>
                  <a:srgbClr val="ffffff"/>
                </a:solidFill>
              </a:uFill>
              <a:latin typeface="Arial"/>
            </a:endParaRPr>
          </a:p>
        </p:txBody>
      </p:sp>
      <p:sp>
        <p:nvSpPr>
          <p:cNvPr id="195" name="CustomShape 2"/>
          <p:cNvSpPr/>
          <p:nvPr/>
        </p:nvSpPr>
        <p:spPr>
          <a:xfrm>
            <a:off x="576360" y="2214720"/>
            <a:ext cx="7988400" cy="3911400"/>
          </a:xfrm>
          <a:prstGeom prst="rect">
            <a:avLst/>
          </a:prstGeom>
          <a:noFill/>
          <a:ln>
            <a:noFill/>
          </a:ln>
        </p:spPr>
        <p:style>
          <a:lnRef idx="0"/>
          <a:fillRef idx="0"/>
          <a:effectRef idx="0"/>
          <a:fontRef idx="minor"/>
        </p:style>
        <p:txBody>
          <a:bodyPr lIns="0" rIns="0" tIns="0" bIns="0"/>
          <a:p>
            <a:pPr marL="343080" indent="-339840">
              <a:lnSpc>
                <a:spcPct val="100000"/>
              </a:lnSpc>
            </a:pPr>
            <a:r>
              <a:rPr b="1" lang="fr-FR" sz="800" spc="-1" strike="noStrike">
                <a:solidFill>
                  <a:srgbClr val="000000"/>
                </a:solidFill>
                <a:uFill>
                  <a:solidFill>
                    <a:srgbClr val="ffffff"/>
                  </a:solidFill>
                </a:uFill>
                <a:latin typeface="Arial"/>
                <a:ea typeface="ヒラギノ角ゴ Pro W3"/>
              </a:rPr>
              <a:t>  </a:t>
            </a:r>
            <a:endParaRPr b="0" lang="fr-FR" sz="800" spc="-1" strike="noStrike">
              <a:solidFill>
                <a:srgbClr val="000000"/>
              </a:solidFill>
              <a:uFill>
                <a:solidFill>
                  <a:srgbClr val="ffffff"/>
                </a:solidFill>
              </a:uFill>
              <a:latin typeface="Arial"/>
            </a:endParaRPr>
          </a:p>
          <a:p>
            <a:pPr marL="343080" indent="-339840">
              <a:lnSpc>
                <a:spcPct val="100000"/>
              </a:lnSpc>
            </a:pPr>
            <a:endParaRPr b="0" lang="fr-FR" sz="800" spc="-1" strike="noStrike">
              <a:solidFill>
                <a:srgbClr val="000000"/>
              </a:solidFill>
              <a:uFill>
                <a:solidFill>
                  <a:srgbClr val="ffffff"/>
                </a:solidFill>
              </a:uFill>
              <a:latin typeface="Arial"/>
            </a:endParaRPr>
          </a:p>
        </p:txBody>
      </p:sp>
      <p:sp>
        <p:nvSpPr>
          <p:cNvPr id="196" name="CustomShape 3"/>
          <p:cNvSpPr/>
          <p:nvPr/>
        </p:nvSpPr>
        <p:spPr>
          <a:xfrm>
            <a:off x="7883640" y="6321600"/>
            <a:ext cx="896760" cy="176040"/>
          </a:xfrm>
          <a:prstGeom prst="rect">
            <a:avLst/>
          </a:prstGeom>
          <a:noFill/>
          <a:ln>
            <a:noFill/>
          </a:ln>
        </p:spPr>
        <p:style>
          <a:lnRef idx="0"/>
          <a:fillRef idx="0"/>
          <a:effectRef idx="0"/>
          <a:fontRef idx="minor"/>
        </p:style>
      </p:sp>
      <p:pic>
        <p:nvPicPr>
          <p:cNvPr id="197" name="Image 228" descr=""/>
          <p:cNvPicPr/>
          <p:nvPr/>
        </p:nvPicPr>
        <p:blipFill>
          <a:blip r:embed="rId1"/>
          <a:srcRect l="14017" t="0" r="65856" b="0"/>
          <a:stretch/>
        </p:blipFill>
        <p:spPr>
          <a:xfrm>
            <a:off x="2160000" y="1569960"/>
            <a:ext cx="1580760" cy="4177080"/>
          </a:xfrm>
          <a:prstGeom prst="rect">
            <a:avLst/>
          </a:prstGeom>
          <a:ln>
            <a:noFill/>
          </a:ln>
        </p:spPr>
      </p:pic>
      <p:sp>
        <p:nvSpPr>
          <p:cNvPr id="198" name="CustomShape 4"/>
          <p:cNvSpPr/>
          <p:nvPr/>
        </p:nvSpPr>
        <p:spPr>
          <a:xfrm>
            <a:off x="6120000" y="4536000"/>
            <a:ext cx="2733120" cy="855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ff0066"/>
                </a:solidFill>
                <a:uFill>
                  <a:solidFill>
                    <a:srgbClr val="ffffff"/>
                  </a:solidFill>
                </a:uFill>
                <a:latin typeface="Arial"/>
                <a:ea typeface="DejaVu Sans"/>
              </a:rPr>
              <a:t>GESTIONNAIRE D’ÉCHANGE DE DONNÉES</a:t>
            </a:r>
            <a:endParaRPr b="0" lang="fr-FR" sz="1800" spc="-1" strike="noStrike">
              <a:solidFill>
                <a:srgbClr val="000000"/>
              </a:solidFill>
              <a:uFill>
                <a:solidFill>
                  <a:srgbClr val="ffffff"/>
                </a:solidFill>
              </a:uFill>
              <a:latin typeface="Arial"/>
            </a:endParaRPr>
          </a:p>
        </p:txBody>
      </p:sp>
      <p:sp>
        <p:nvSpPr>
          <p:cNvPr id="199" name="Line 5"/>
          <p:cNvSpPr/>
          <p:nvPr/>
        </p:nvSpPr>
        <p:spPr>
          <a:xfrm flipH="1">
            <a:off x="3744000" y="4824000"/>
            <a:ext cx="2376000" cy="360"/>
          </a:xfrm>
          <a:prstGeom prst="line">
            <a:avLst/>
          </a:prstGeom>
          <a:ln>
            <a:solidFill>
              <a:srgbClr val="ff0066"/>
            </a:solidFill>
            <a:tailEnd len="med" type="triangle" w="med"/>
          </a:ln>
        </p:spPr>
        <p:style>
          <a:lnRef idx="0"/>
          <a:fillRef idx="0"/>
          <a:effectRef idx="0"/>
          <a:fontRef idx="minor"/>
        </p:style>
      </p:sp>
      <p:sp>
        <p:nvSpPr>
          <p:cNvPr id="200" name="CustomShape 6"/>
          <p:cNvSpPr/>
          <p:nvPr/>
        </p:nvSpPr>
        <p:spPr>
          <a:xfrm>
            <a:off x="6048000" y="2448000"/>
            <a:ext cx="1869120" cy="343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ff"/>
                </a:solidFill>
                <a:uFill>
                  <a:solidFill>
                    <a:srgbClr val="ffffff"/>
                  </a:solidFill>
                </a:uFill>
                <a:latin typeface="Arial"/>
                <a:ea typeface="DejaVu Sans"/>
              </a:rPr>
              <a:t>Logiciel Altaïr</a:t>
            </a:r>
            <a:endParaRPr b="0" lang="fr-FR" sz="1800" spc="-1" strike="noStrike">
              <a:solidFill>
                <a:srgbClr val="000000"/>
              </a:solidFill>
              <a:uFill>
                <a:solidFill>
                  <a:srgbClr val="ffffff"/>
                </a:solidFill>
              </a:uFill>
              <a:latin typeface="Arial"/>
            </a:endParaRPr>
          </a:p>
        </p:txBody>
      </p:sp>
      <p:sp>
        <p:nvSpPr>
          <p:cNvPr id="201" name="Line 7"/>
          <p:cNvSpPr/>
          <p:nvPr/>
        </p:nvSpPr>
        <p:spPr>
          <a:xfrm flipH="1">
            <a:off x="3888000" y="2664000"/>
            <a:ext cx="2160000" cy="360"/>
          </a:xfrm>
          <a:prstGeom prst="line">
            <a:avLst/>
          </a:prstGeom>
          <a:ln>
            <a:solidFill>
              <a:srgbClr val="0000ff"/>
            </a:solidFill>
            <a:tailEnd len="med" type="triangle" w="med"/>
          </a:ln>
        </p:spPr>
        <p:style>
          <a:lnRef idx="0"/>
          <a:fillRef idx="0"/>
          <a:effectRef idx="0"/>
          <a:fontRef idx="minor"/>
        </p:style>
      </p:sp>
      <p:sp>
        <p:nvSpPr>
          <p:cNvPr id="202" name="CustomShape 8"/>
          <p:cNvSpPr/>
          <p:nvPr/>
        </p:nvSpPr>
        <p:spPr>
          <a:xfrm>
            <a:off x="72000" y="36000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L’application et le gestionnaire </a:t>
            </a:r>
            <a:endParaRPr b="0" lang="fr-FR" sz="24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d’échange de données</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203" name="CustomShape 9"/>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3C0304ED-773C-40F8-A679-644FAFC8A4F7}"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04" name="CustomShape 10"/>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235080" y="1160640"/>
            <a:ext cx="8402040" cy="4749120"/>
          </a:xfrm>
          <a:prstGeom prst="rect">
            <a:avLst/>
          </a:prstGeom>
          <a:noFill/>
          <a:ln>
            <a:noFill/>
          </a:ln>
        </p:spPr>
        <p:style>
          <a:lnRef idx="0"/>
          <a:fillRef idx="0"/>
          <a:effectRef idx="0"/>
          <a:fontRef idx="minor"/>
        </p:style>
        <p:txBody>
          <a:bodyPr lIns="0" rIns="0" tIns="0" bIns="0"/>
          <a:p>
            <a:pPr algn="just">
              <a:lnSpc>
                <a:spcPct val="100000"/>
              </a:lnSpc>
            </a:pPr>
            <a:r>
              <a:rPr b="1" lang="fr-FR" sz="1800" spc="-1" strike="noStrike">
                <a:solidFill>
                  <a:srgbClr val="0000cc"/>
                </a:solidFill>
                <a:uFill>
                  <a:solidFill>
                    <a:srgbClr val="ffffff"/>
                  </a:solidFill>
                </a:uFill>
                <a:latin typeface="Calibri"/>
                <a:ea typeface="DejaVu Sans"/>
              </a:rPr>
              <a:t>La fenêtre principale de l’outil Altaïr comprend 5 menus déroulants : Fichier, Editer, Lancer, Configurer et Aide.</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285840" indent="-28296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Fichier</a:t>
            </a:r>
            <a:r>
              <a:rPr b="1" lang="fr-FR" sz="1800" spc="-1" strike="noStrike">
                <a:solidFill>
                  <a:srgbClr val="000000"/>
                </a:solidFill>
                <a:uFill>
                  <a:solidFill>
                    <a:srgbClr val="ffffff"/>
                  </a:solidFill>
                </a:uFill>
                <a:latin typeface="Arial"/>
                <a:ea typeface="ヒラギノ角ゴ Pro W3"/>
              </a:rPr>
              <a:t> : permet d’accéder aux fonctionnalités de création en mode projet, enregistrement, exportation et archivage du rapport Altaïr. </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marL="285840" indent="-28296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Editer </a:t>
            </a:r>
            <a:r>
              <a:rPr b="1" lang="fr-FR" sz="1800" spc="-1" strike="noStrike">
                <a:solidFill>
                  <a:srgbClr val="000000"/>
                </a:solidFill>
                <a:uFill>
                  <a:solidFill>
                    <a:srgbClr val="ffffff"/>
                  </a:solidFill>
                </a:uFill>
                <a:latin typeface="Arial"/>
                <a:ea typeface="ヒラギノ角ゴ Pro W3"/>
              </a:rPr>
              <a:t>: permet de modifier l’apparence de l’interface avec plus ou moins de détails explicites.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285840" indent="-28296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Lancer </a:t>
            </a:r>
            <a:r>
              <a:rPr b="1" lang="fr-FR" sz="1800" spc="-1" strike="noStrike">
                <a:solidFill>
                  <a:srgbClr val="000000"/>
                </a:solidFill>
                <a:uFill>
                  <a:solidFill>
                    <a:srgbClr val="ffffff"/>
                  </a:solidFill>
                </a:uFill>
                <a:latin typeface="Arial"/>
                <a:ea typeface="ヒラギノ角ゴ Pro W3"/>
              </a:rPr>
              <a:t>: permet le lancement de l’analyse des données paye xhl ou xml et l’exécution de cette analyse.</a:t>
            </a:r>
            <a:endParaRPr b="0" lang="fr-FR" sz="1800" spc="-1" strike="noStrike">
              <a:solidFill>
                <a:srgbClr val="000000"/>
              </a:solidFill>
              <a:uFill>
                <a:solidFill>
                  <a:srgbClr val="ffffff"/>
                </a:solidFill>
              </a:uFill>
              <a:latin typeface="Arial"/>
            </a:endParaRPr>
          </a:p>
          <a:p>
            <a:pPr algn="just">
              <a:lnSpc>
                <a:spcPct val="100000"/>
              </a:lnSpc>
            </a:pPr>
            <a:r>
              <a:rPr b="1" lang="fr-FR" sz="1800" spc="-1" strike="noStrike">
                <a:solidFill>
                  <a:srgbClr val="000000"/>
                </a:solidFill>
                <a:uFill>
                  <a:solidFill>
                    <a:srgbClr val="ffffff"/>
                  </a:solidFill>
                </a:uFill>
                <a:latin typeface="Arial"/>
                <a:ea typeface="ヒラギノ角ゴ Pro W3"/>
              </a:rPr>
              <a:t>    </a:t>
            </a:r>
            <a:endParaRPr b="0" lang="fr-FR" sz="1800" spc="-1" strike="noStrike">
              <a:solidFill>
                <a:srgbClr val="000000"/>
              </a:solidFill>
              <a:uFill>
                <a:solidFill>
                  <a:srgbClr val="ffffff"/>
                </a:solidFill>
              </a:uFill>
              <a:latin typeface="Arial"/>
            </a:endParaRPr>
          </a:p>
          <a:p>
            <a:pPr marL="285840" indent="-28296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Configurer</a:t>
            </a:r>
            <a:r>
              <a:rPr b="1" lang="fr-FR" sz="1800" spc="-1" strike="noStrike">
                <a:solidFill>
                  <a:srgbClr val="000000"/>
                </a:solidFill>
                <a:uFill>
                  <a:solidFill>
                    <a:srgbClr val="ffffff"/>
                  </a:solidFill>
                </a:uFill>
                <a:latin typeface="Arial"/>
                <a:ea typeface="ヒラギノ角ゴ Pro W3"/>
              </a:rPr>
              <a:t> : permet d’accéder aux fonctionnalités de configuration technique des données.</a:t>
            </a:r>
            <a:endParaRPr b="0" lang="fr-FR" sz="1800" spc="-1" strike="noStrike">
              <a:solidFill>
                <a:srgbClr val="000000"/>
              </a:solidFill>
              <a:uFill>
                <a:solidFill>
                  <a:srgbClr val="ffffff"/>
                </a:solidFill>
              </a:uFill>
              <a:latin typeface="Arial"/>
            </a:endParaRPr>
          </a:p>
          <a:p>
            <a:pPr algn="just">
              <a:lnSpc>
                <a:spcPct val="100000"/>
              </a:lnSpc>
            </a:pPr>
            <a:endParaRPr b="0" lang="fr-FR" sz="1800" spc="-1" strike="noStrike">
              <a:solidFill>
                <a:srgbClr val="000000"/>
              </a:solidFill>
              <a:uFill>
                <a:solidFill>
                  <a:srgbClr val="ffffff"/>
                </a:solidFill>
              </a:uFill>
              <a:latin typeface="Arial"/>
            </a:endParaRPr>
          </a:p>
          <a:p>
            <a:pPr marL="285840" indent="-282960" algn="just">
              <a:lnSpc>
                <a:spcPct val="100000"/>
              </a:lnSpc>
              <a:buClr>
                <a:srgbClr val="558ed5"/>
              </a:buClr>
              <a:buFont typeface="StarSymbol"/>
              <a:buChar char="-"/>
            </a:pPr>
            <a:r>
              <a:rPr b="1" lang="fr-FR" sz="1800" spc="-1" strike="noStrike">
                <a:solidFill>
                  <a:srgbClr val="558ed5"/>
                </a:solidFill>
                <a:uFill>
                  <a:solidFill>
                    <a:srgbClr val="ffffff"/>
                  </a:solidFill>
                </a:uFill>
                <a:latin typeface="Arial"/>
                <a:ea typeface="ヒラギノ角ゴ Pro W3"/>
              </a:rPr>
              <a:t>Aide</a:t>
            </a:r>
            <a:r>
              <a:rPr b="1" lang="fr-FR" sz="1800" spc="-1" strike="noStrike">
                <a:solidFill>
                  <a:srgbClr val="000000"/>
                </a:solidFill>
                <a:uFill>
                  <a:solidFill>
                    <a:srgbClr val="ffffff"/>
                  </a:solidFill>
                </a:uFill>
                <a:latin typeface="Arial"/>
                <a:ea typeface="ヒラギノ角ゴ Pro W3"/>
              </a:rPr>
              <a:t> : la fonction « aide » comprend des liens vers la norme de dématérialisation et les conventions adoptées pour les fichiers CSV.</a:t>
            </a:r>
            <a:endParaRPr b="0" lang="fr-FR" sz="1800" spc="-1" strike="noStrike">
              <a:solidFill>
                <a:srgbClr val="000000"/>
              </a:solidFill>
              <a:uFill>
                <a:solidFill>
                  <a:srgbClr val="ffffff"/>
                </a:solidFill>
              </a:uFill>
              <a:latin typeface="Arial"/>
            </a:endParaRPr>
          </a:p>
        </p:txBody>
      </p:sp>
      <p:sp>
        <p:nvSpPr>
          <p:cNvPr id="206" name="CustomShape 2"/>
          <p:cNvSpPr/>
          <p:nvPr/>
        </p:nvSpPr>
        <p:spPr>
          <a:xfrm>
            <a:off x="7883640" y="6321600"/>
            <a:ext cx="896760" cy="176040"/>
          </a:xfrm>
          <a:prstGeom prst="rect">
            <a:avLst/>
          </a:prstGeom>
          <a:noFill/>
          <a:ln>
            <a:noFill/>
          </a:ln>
        </p:spPr>
        <p:style>
          <a:lnRef idx="0"/>
          <a:fillRef idx="0"/>
          <a:effectRef idx="0"/>
          <a:fontRef idx="minor"/>
        </p:style>
      </p:sp>
      <p:sp>
        <p:nvSpPr>
          <p:cNvPr id="207" name="CustomShape 3"/>
          <p:cNvSpPr/>
          <p:nvPr/>
        </p:nvSpPr>
        <p:spPr>
          <a:xfrm>
            <a:off x="235080" y="296640"/>
            <a:ext cx="8889840" cy="6447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0" lang="fr-FR" sz="2400" spc="-1" strike="noStrike" cap="all">
                <a:solidFill>
                  <a:srgbClr val="308087"/>
                </a:solidFill>
                <a:uFill>
                  <a:solidFill>
                    <a:srgbClr val="ffffff"/>
                  </a:solidFill>
                </a:uFill>
                <a:latin typeface="Times New Roman"/>
                <a:ea typeface="ヒラギノ角ゴ Pro W3"/>
              </a:rPr>
              <a:t>LES FONCTIONNALITES de l’APPLICATION</a:t>
            </a:r>
            <a:endParaRPr b="0" lang="fr-FR" sz="2400" spc="-1" strike="noStrike">
              <a:solidFill>
                <a:srgbClr val="000000"/>
              </a:solidFill>
              <a:uFill>
                <a:solidFill>
                  <a:srgbClr val="ffffff"/>
                </a:solidFill>
              </a:uFill>
              <a:latin typeface="Arial"/>
            </a:endParaRPr>
          </a:p>
          <a:p>
            <a:pPr algn="ctr">
              <a:lnSpc>
                <a:spcPct val="100000"/>
              </a:lnSpc>
            </a:pPr>
            <a:endParaRPr b="0" lang="fr-FR" sz="2400" spc="-1" strike="noStrike">
              <a:solidFill>
                <a:srgbClr val="000000"/>
              </a:solidFill>
              <a:uFill>
                <a:solidFill>
                  <a:srgbClr val="ffffff"/>
                </a:solidFill>
              </a:uFill>
              <a:latin typeface="Arial"/>
            </a:endParaRPr>
          </a:p>
        </p:txBody>
      </p:sp>
      <p:sp>
        <p:nvSpPr>
          <p:cNvPr id="208" name="CustomShape 4"/>
          <p:cNvSpPr/>
          <p:nvPr/>
        </p:nvSpPr>
        <p:spPr>
          <a:xfrm>
            <a:off x="6458040" y="6356520"/>
            <a:ext cx="2055960" cy="363600"/>
          </a:xfrm>
          <a:prstGeom prst="rect">
            <a:avLst/>
          </a:prstGeom>
          <a:noFill/>
          <a:ln>
            <a:noFill/>
          </a:ln>
        </p:spPr>
        <p:style>
          <a:lnRef idx="0"/>
          <a:fillRef idx="0"/>
          <a:effectRef idx="0"/>
          <a:fontRef idx="minor"/>
        </p:style>
        <p:txBody>
          <a:bodyPr lIns="90000" rIns="90000" tIns="45000" bIns="45000" anchor="ctr"/>
          <a:p>
            <a:pPr algn="r">
              <a:lnSpc>
                <a:spcPct val="100000"/>
              </a:lnSpc>
            </a:pPr>
            <a:fld id="{FE1F22E4-BF38-4E30-AD45-FCBF70C3DC06}" type="slidenum">
              <a:rPr b="0" lang="fr-FR" sz="900" spc="-1" strike="noStrike">
                <a:solidFill>
                  <a:srgbClr val="8b8b8b"/>
                </a:solidFill>
                <a:uFill>
                  <a:solidFill>
                    <a:srgbClr val="ffffff"/>
                  </a:solidFill>
                </a:uFill>
                <a:latin typeface="Calibri"/>
                <a:ea typeface="DejaVu Sans"/>
              </a:rPr>
              <a:t>&lt;numéro&gt;</a:t>
            </a:fld>
            <a:endParaRPr b="0" lang="fr-FR" sz="900" spc="-1" strike="noStrike">
              <a:solidFill>
                <a:srgbClr val="000000"/>
              </a:solidFill>
              <a:uFill>
                <a:solidFill>
                  <a:srgbClr val="ffffff"/>
                </a:solidFill>
              </a:uFill>
              <a:latin typeface="Arial"/>
            </a:endParaRPr>
          </a:p>
        </p:txBody>
      </p:sp>
      <p:sp>
        <p:nvSpPr>
          <p:cNvPr id="209" name="CustomShape 5"/>
          <p:cNvSpPr/>
          <p:nvPr/>
        </p:nvSpPr>
        <p:spPr>
          <a:xfrm>
            <a:off x="2751840" y="6463440"/>
            <a:ext cx="4135680" cy="3636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uFill>
                  <a:solidFill>
                    <a:srgbClr val="ffffff"/>
                  </a:solidFill>
                </a:uFill>
                <a:latin typeface="Calibri"/>
                <a:ea typeface="DejaVu Sans"/>
              </a:rPr>
              <a:t>Guide méthodologique  : Extraction des données  Altaïr –   F. Nicol et  V. Le Boudec</a:t>
            </a:r>
            <a:endParaRPr b="0" lang="fr-FR" sz="9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8768</TotalTime>
  <Application>LibreOffice/5.2.7.2$Linux_X86_64 LibreOffice_project/20m0$Build-2</Application>
  <Words>3532</Words>
  <Paragraphs>717</Paragraphs>
  <Company>CDC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2017-06-14T04:44:18Z</dcterms:modified>
  <cp:revision>640</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0</vt:bool>
  </property>
  <property fmtid="{D5CDD505-2E9C-101B-9397-08002B2CF9AE}" pid="13" name="ShareDoc">
    <vt:bool>0</vt:bool>
  </property>
  <property fmtid="{D5CDD505-2E9C-101B-9397-08002B2CF9AE}" pid="14" name="Slides">
    <vt:i4>70</vt:i4>
  </property>
</Properties>
</file>